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259" r:id="rId6"/>
    <p:sldId id="292" r:id="rId7"/>
    <p:sldId id="267" r:id="rId8"/>
    <p:sldId id="293" r:id="rId9"/>
    <p:sldId id="294" r:id="rId10"/>
    <p:sldId id="260" r:id="rId11"/>
    <p:sldId id="295" r:id="rId12"/>
    <p:sldId id="296" r:id="rId13"/>
    <p:sldId id="261" r:id="rId14"/>
    <p:sldId id="280" r:id="rId15"/>
    <p:sldId id="297" r:id="rId16"/>
    <p:sldId id="298" r:id="rId17"/>
    <p:sldId id="262" r:id="rId18"/>
    <p:sldId id="263" r:id="rId19"/>
    <p:sldId id="265" r:id="rId20"/>
    <p:sldId id="299" r:id="rId21"/>
    <p:sldId id="270" r:id="rId22"/>
    <p:sldId id="271" r:id="rId23"/>
    <p:sldId id="272" r:id="rId24"/>
    <p:sldId id="264"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B98"/>
    <a:srgbClr val="E5B89C"/>
    <a:srgbClr val="856849"/>
    <a:srgbClr val="D3B49A"/>
    <a:srgbClr val="FBF5F5"/>
    <a:srgbClr val="5960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5" d="100"/>
          <a:sy n="75" d="100"/>
        </p:scale>
        <p:origin x="1116" y="612"/>
      </p:cViewPr>
      <p:guideLst>
        <p:guide orient="horz" pos="2183"/>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43.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141EB5F-29C4-45C9-B0F0-3488747FF64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32E116-D50C-47D0-9DF9-3A6A996211F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1EB5F-29C4-45C9-B0F0-3488747FF64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2E116-D50C-47D0-9DF9-3A6A996211F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1EB5F-29C4-45C9-B0F0-3488747FF64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2E116-D50C-47D0-9DF9-3A6A996211F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image" Target="../media/image6.png"/><Relationship Id="rId3" Type="http://schemas.openxmlformats.org/officeDocument/2006/relationships/tags" Target="../tags/tag28.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7.png"/><Relationship Id="rId3" Type="http://schemas.openxmlformats.org/officeDocument/2006/relationships/tags" Target="../tags/tag33.xml"/><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34.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35.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image" Target="../media/image2.pn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2.png"/><Relationship Id="rId14" Type="http://schemas.openxmlformats.org/officeDocument/2006/relationships/slideLayout" Target="../slideLayouts/slideLayout1.xml"/><Relationship Id="rId13" Type="http://schemas.openxmlformats.org/officeDocument/2006/relationships/image" Target="../media/image5.png"/><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15" name="矩形 14"/>
          <p:cNvSpPr/>
          <p:nvPr/>
        </p:nvSpPr>
        <p:spPr>
          <a:xfrm>
            <a:off x="1111301" y="1322595"/>
            <a:ext cx="9969396" cy="31547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a:ln>
                  <a:noFill/>
                </a:ln>
                <a:gradFill flip="none" rotWithShape="1">
                  <a:gsLst>
                    <a:gs pos="0">
                      <a:srgbClr val="527B98">
                        <a:alpha val="20000"/>
                      </a:srgbClr>
                    </a:gs>
                    <a:gs pos="80000">
                      <a:srgbClr val="527B98">
                        <a:alpha val="0"/>
                      </a:srgbClr>
                    </a:gs>
                  </a:gsLst>
                  <a:lin ang="5400000" scaled="1"/>
                  <a:tileRect/>
                </a:gradFill>
                <a:effectLst/>
                <a:uLnTx/>
                <a:uFillTx/>
                <a:latin typeface="Arial" panose="020B0604020202020204"/>
                <a:ea typeface="微软雅黑 Light" panose="020B0502040204020203" charset="-122"/>
                <a:cs typeface="+mn-cs"/>
              </a:rPr>
              <a:t>DESIGN</a:t>
            </a:r>
            <a:endParaRPr kumimoji="0" lang="zh-CN" altLang="en-US" sz="19900" b="1" i="0" u="none" strike="noStrike" kern="1200" cap="none" spc="0" normalizeH="0" baseline="0" noProof="0" dirty="0">
              <a:ln>
                <a:noFill/>
              </a:ln>
              <a:gradFill flip="none" rotWithShape="1">
                <a:gsLst>
                  <a:gs pos="0">
                    <a:srgbClr val="527B98">
                      <a:alpha val="20000"/>
                    </a:srgbClr>
                  </a:gs>
                  <a:gs pos="80000">
                    <a:srgbClr val="527B98">
                      <a:alpha val="0"/>
                    </a:srgbClr>
                  </a:gs>
                </a:gsLst>
                <a:lin ang="5400000" scaled="1"/>
                <a:tileRect/>
              </a:gradFill>
              <a:effectLst/>
              <a:uLnTx/>
              <a:uFillTx/>
              <a:latin typeface="Arial" panose="020B0604020202020204"/>
              <a:ea typeface="微软雅黑 Light" panose="020B0502040204020203" charset="-122"/>
              <a:cs typeface="+mn-cs"/>
            </a:endParaRPr>
          </a:p>
        </p:txBody>
      </p:sp>
      <p:sp>
        <p:nvSpPr>
          <p:cNvPr id="20" name="文本框 19"/>
          <p:cNvSpPr txBox="1"/>
          <p:nvPr/>
        </p:nvSpPr>
        <p:spPr>
          <a:xfrm>
            <a:off x="2999105" y="2645410"/>
            <a:ext cx="6280150" cy="1400175"/>
          </a:xfrm>
          <a:prstGeom prst="rect">
            <a:avLst/>
          </a:prstGeom>
          <a:noFill/>
        </p:spPr>
        <p:txBody>
          <a:bodyPr wrap="square" rtlCol="0">
            <a:noAutofit/>
            <a:scene3d>
              <a:camera prst="orthographicFront"/>
              <a:lightRig rig="threePt" dir="t"/>
            </a:scene3d>
            <a:sp3d contourW="12700"/>
          </a:bodyPr>
          <a:lstStyle/>
          <a:p>
            <a:pPr algn="ctr">
              <a:lnSpc>
                <a:spcPct val="125000"/>
              </a:lnSpc>
            </a:pPr>
            <a:endParaRPr lang="en-US" altLang="zh-CN" sz="2800" dirty="0">
              <a:solidFill>
                <a:srgbClr val="856849"/>
              </a:solidFill>
              <a:latin typeface="Century Gothic" panose="020B0502020202020204" pitchFamily="34" charset="0"/>
              <a:cs typeface="+mn-ea"/>
            </a:endParaRPr>
          </a:p>
          <a:p>
            <a:pPr algn="ctr">
              <a:lnSpc>
                <a:spcPct val="125000"/>
              </a:lnSpc>
            </a:pPr>
            <a:endParaRPr lang="en-US" altLang="zh-CN" sz="2800" dirty="0">
              <a:solidFill>
                <a:srgbClr val="856849"/>
              </a:solidFill>
              <a:latin typeface="Century Gothic" panose="020B0502020202020204" pitchFamily="34" charset="0"/>
              <a:cs typeface="+mn-ea"/>
            </a:endParaRPr>
          </a:p>
          <a:p>
            <a:pPr algn="ctr">
              <a:lnSpc>
                <a:spcPct val="125000"/>
              </a:lnSpc>
            </a:pPr>
            <a:endParaRPr lang="en-US" altLang="zh-CN" sz="2800" dirty="0">
              <a:solidFill>
                <a:srgbClr val="856849"/>
              </a:solidFill>
              <a:latin typeface="Century Gothic" panose="020B0502020202020204" pitchFamily="34" charset="0"/>
              <a:cs typeface="+mn-ea"/>
            </a:endParaRPr>
          </a:p>
        </p:txBody>
      </p:sp>
      <p:sp>
        <p:nvSpPr>
          <p:cNvPr id="2" name="文本框 1"/>
          <p:cNvSpPr txBox="1"/>
          <p:nvPr/>
        </p:nvSpPr>
        <p:spPr>
          <a:xfrm>
            <a:off x="887730" y="2114550"/>
            <a:ext cx="10416540" cy="1397635"/>
          </a:xfrm>
          <a:prstGeom prst="rect">
            <a:avLst/>
          </a:prstGeom>
          <a:noFill/>
        </p:spPr>
        <p:txBody>
          <a:bodyPr wrap="square" rtlCol="0">
            <a:noAutofit/>
          </a:bodyPr>
          <a:p>
            <a:pPr algn="ctr"/>
            <a:r>
              <a:rPr lang="zh-CN" altLang="en-US" sz="4000" b="1" dirty="0">
                <a:solidFill>
                  <a:schemeClr val="tx1">
                    <a:lumMod val="75000"/>
                    <a:lumOff val="25000"/>
                  </a:schemeClr>
                </a:solidFill>
                <a:sym typeface="+mn-ea"/>
              </a:rPr>
              <a:t>基于Python3的图形化内网设备故障监测系统</a:t>
            </a:r>
            <a:endParaRPr lang="zh-CN" altLang="en-US" sz="4000" b="1" dirty="0">
              <a:solidFill>
                <a:schemeClr val="tx1">
                  <a:lumMod val="75000"/>
                  <a:lumOff val="25000"/>
                </a:schemeClr>
              </a:solidFill>
              <a:sym typeface="+mn-ea"/>
            </a:endParaRPr>
          </a:p>
          <a:p>
            <a:pPr algn="ctr"/>
            <a:r>
              <a:rPr lang="zh-CN" altLang="en-US" sz="4000" b="1" dirty="0">
                <a:solidFill>
                  <a:schemeClr val="tx1">
                    <a:lumMod val="75000"/>
                    <a:lumOff val="25000"/>
                  </a:schemeClr>
                </a:solidFill>
                <a:sym typeface="+mn-ea"/>
              </a:rPr>
              <a:t>设计与实现</a:t>
            </a:r>
            <a:endParaRPr lang="zh-CN" altLang="en-US" sz="4000" b="1" dirty="0">
              <a:solidFill>
                <a:schemeClr val="tx1">
                  <a:lumMod val="75000"/>
                  <a:lumOff val="25000"/>
                </a:schemeClr>
              </a:solidFill>
            </a:endParaRPr>
          </a:p>
          <a:p>
            <a:pPr algn="ctr"/>
            <a:endParaRPr lang="zh-CN" altLang="en-US" sz="4000" b="1" dirty="0">
              <a:solidFill>
                <a:schemeClr val="tx1">
                  <a:lumMod val="75000"/>
                  <a:lumOff val="25000"/>
                </a:schemeClr>
              </a:solidFill>
            </a:endParaRPr>
          </a:p>
        </p:txBody>
      </p:sp>
      <p:sp>
        <p:nvSpPr>
          <p:cNvPr id="3" name="文本框 2"/>
          <p:cNvSpPr txBox="1"/>
          <p:nvPr/>
        </p:nvSpPr>
        <p:spPr>
          <a:xfrm>
            <a:off x="1857375" y="3034665"/>
            <a:ext cx="8584565" cy="788035"/>
          </a:xfrm>
          <a:prstGeom prst="rect">
            <a:avLst/>
          </a:prstGeom>
          <a:noFill/>
        </p:spPr>
        <p:txBody>
          <a:bodyPr wrap="square" rtlCol="0">
            <a:noAutofit/>
          </a:bodyPr>
          <a:p>
            <a:endParaRPr lang="zh-CN" altLang="en-US"/>
          </a:p>
          <a:p>
            <a:endParaRPr lang="zh-CN" altLang="en-US"/>
          </a:p>
          <a:p>
            <a:r>
              <a:rPr lang="zh-CN" altLang="en-US" sz="2000"/>
              <a:t>A Graphical Internal Network Device Fault Monitoring System Based on Python 3Design and Implementation</a:t>
            </a:r>
            <a:endParaRPr lang="zh-CN" altLang="en-US" sz="2000"/>
          </a:p>
        </p:txBody>
      </p:sp>
      <p:sp>
        <p:nvSpPr>
          <p:cNvPr id="4" name="矩形 3"/>
          <p:cNvSpPr/>
          <p:nvPr>
            <p:custDataLst>
              <p:tags r:id="rId3"/>
            </p:custDataLst>
          </p:nvPr>
        </p:nvSpPr>
        <p:spPr>
          <a:xfrm>
            <a:off x="5075103" y="4452739"/>
            <a:ext cx="1097280" cy="368300"/>
          </a:xfrm>
          <a:prstGeom prst="rect">
            <a:avLst/>
          </a:prstGeom>
        </p:spPr>
        <p:txBody>
          <a:bodyPr wrap="none">
            <a:spAutoFit/>
          </a:bodyPr>
          <a:p>
            <a:r>
              <a:rPr lang="zh-CN" altLang="en-US" dirty="0">
                <a:solidFill>
                  <a:srgbClr val="020102"/>
                </a:solidFill>
                <a:latin typeface="腾祥铁山楷书简繁合集" panose="01010104010101010101" pitchFamily="2" charset="-122"/>
                <a:ea typeface="腾祥铁山楷书简繁合集" panose="01010104010101010101" pitchFamily="2" charset="-122"/>
              </a:rPr>
              <a:t>答辩人：</a:t>
            </a:r>
            <a:endParaRPr lang="zh-CN" altLang="en-US" dirty="0"/>
          </a:p>
        </p:txBody>
      </p:sp>
      <p:sp>
        <p:nvSpPr>
          <p:cNvPr id="5" name="矩形 4"/>
          <p:cNvSpPr/>
          <p:nvPr>
            <p:custDataLst>
              <p:tags r:id="rId4"/>
            </p:custDataLst>
          </p:nvPr>
        </p:nvSpPr>
        <p:spPr>
          <a:xfrm>
            <a:off x="5075103" y="4916624"/>
            <a:ext cx="868680" cy="423545"/>
          </a:xfrm>
          <a:prstGeom prst="rect">
            <a:avLst/>
          </a:prstGeom>
        </p:spPr>
        <p:txBody>
          <a:bodyPr wrap="none">
            <a:spAutoFit/>
          </a:bodyPr>
          <a:p>
            <a:pPr algn="l">
              <a:lnSpc>
                <a:spcPct val="120000"/>
              </a:lnSpc>
            </a:pPr>
            <a:r>
              <a:rPr lang="zh-CN" altLang="en-US" dirty="0">
                <a:solidFill>
                  <a:srgbClr val="020102"/>
                </a:solidFill>
                <a:latin typeface="腾祥铁山楷书简繁合集" panose="01010104010101010101" pitchFamily="2" charset="-122"/>
                <a:ea typeface="腾祥铁山楷书简繁合集" panose="01010104010101010101" pitchFamily="2" charset="-122"/>
              </a:rPr>
              <a:t>导师：</a:t>
            </a:r>
            <a:endParaRPr lang="zh-CN" altLang="en-US" dirty="0">
              <a:solidFill>
                <a:srgbClr val="020102"/>
              </a:solidFill>
              <a:latin typeface="腾祥铁山楷书简繁合集" panose="01010104010101010101" pitchFamily="2" charset="-122"/>
              <a:ea typeface="腾祥铁山楷书简繁合集" panose="01010104010101010101" pitchFamily="2" charset="-122"/>
            </a:endParaRPr>
          </a:p>
        </p:txBody>
      </p:sp>
      <p:sp>
        <p:nvSpPr>
          <p:cNvPr id="7" name="矩形 6"/>
          <p:cNvSpPr/>
          <p:nvPr>
            <p:custDataLst>
              <p:tags r:id="rId5"/>
            </p:custDataLst>
          </p:nvPr>
        </p:nvSpPr>
        <p:spPr>
          <a:xfrm>
            <a:off x="5075103" y="5424654"/>
            <a:ext cx="1097280" cy="423545"/>
          </a:xfrm>
          <a:prstGeom prst="rect">
            <a:avLst/>
          </a:prstGeom>
        </p:spPr>
        <p:txBody>
          <a:bodyPr wrap="none">
            <a:spAutoFit/>
          </a:bodyPr>
          <a:p>
            <a:pPr algn="l">
              <a:lnSpc>
                <a:spcPct val="120000"/>
              </a:lnSpc>
            </a:pPr>
            <a:r>
              <a:rPr lang="zh-CN" altLang="en-US" dirty="0">
                <a:solidFill>
                  <a:srgbClr val="020102"/>
                </a:solidFill>
                <a:latin typeface="腾祥铁山楷书简繁合集" panose="01010104010101010101" pitchFamily="2" charset="-122"/>
                <a:ea typeface="腾祥铁山楷书简繁合集" panose="01010104010101010101" pitchFamily="2" charset="-122"/>
              </a:rPr>
              <a:t>副导师：</a:t>
            </a:r>
            <a:endParaRPr lang="zh-CN" altLang="en-US" dirty="0">
              <a:solidFill>
                <a:srgbClr val="020102"/>
              </a:solidFill>
              <a:latin typeface="腾祥铁山楷书简繁合集" panose="01010104010101010101" pitchFamily="2" charset="-122"/>
              <a:ea typeface="腾祥铁山楷书简繁合集" panose="01010104010101010101" pitchFamily="2" charset="-122"/>
            </a:endParaRPr>
          </a:p>
        </p:txBody>
      </p:sp>
      <p:sp>
        <p:nvSpPr>
          <p:cNvPr id="10" name="矩形 9"/>
          <p:cNvSpPr/>
          <p:nvPr>
            <p:custDataLst>
              <p:tags r:id="rId6"/>
            </p:custDataLst>
          </p:nvPr>
        </p:nvSpPr>
        <p:spPr>
          <a:xfrm>
            <a:off x="5075103" y="6029297"/>
            <a:ext cx="868680" cy="368300"/>
          </a:xfrm>
          <a:prstGeom prst="rect">
            <a:avLst/>
          </a:prstGeom>
        </p:spPr>
        <p:txBody>
          <a:bodyPr wrap="none">
            <a:spAutoFit/>
          </a:bodyPr>
          <a:p>
            <a:r>
              <a:rPr lang="zh-CN" altLang="en-US" dirty="0">
                <a:solidFill>
                  <a:srgbClr val="020102"/>
                </a:solidFill>
                <a:latin typeface="腾祥铁山楷书简繁合集" panose="01010104010101010101" pitchFamily="2" charset="-122"/>
                <a:ea typeface="腾祥铁山楷书简繁合集" panose="01010104010101010101" pitchFamily="2" charset="-122"/>
              </a:rPr>
              <a:t>日期：</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down)">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2479040" y="4474210"/>
            <a:ext cx="7282815" cy="111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6000"/>
              <a:t>python3</a:t>
            </a:r>
            <a:r>
              <a:rPr lang="zh-CN" altLang="en-US" sz="6000"/>
              <a:t>平台</a:t>
            </a:r>
            <a:endParaRPr lang="zh-CN" altLang="en-US" sz="6000"/>
          </a:p>
        </p:txBody>
      </p:sp>
      <p:sp>
        <p:nvSpPr>
          <p:cNvPr id="5" name="矩形 4"/>
          <p:cNvSpPr/>
          <p:nvPr/>
        </p:nvSpPr>
        <p:spPr>
          <a:xfrm>
            <a:off x="3876040" y="3371850"/>
            <a:ext cx="4394200" cy="1094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7200"/>
              <a:t>pyqt5</a:t>
            </a:r>
            <a:endParaRPr lang="en-US" altLang="zh-CN" sz="7200"/>
          </a:p>
        </p:txBody>
      </p:sp>
      <p:sp>
        <p:nvSpPr>
          <p:cNvPr id="6" name="矩形 5"/>
          <p:cNvSpPr/>
          <p:nvPr/>
        </p:nvSpPr>
        <p:spPr>
          <a:xfrm>
            <a:off x="4820920" y="2412365"/>
            <a:ext cx="2646680" cy="9372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4400"/>
              <a:t>Scratch 3</a:t>
            </a:r>
            <a:endParaRPr lang="zh-CN" altLang="en-US" sz="4400"/>
          </a:p>
        </p:txBody>
      </p:sp>
      <p:sp>
        <p:nvSpPr>
          <p:cNvPr id="7" name="文本框 6"/>
          <p:cNvSpPr txBox="1"/>
          <p:nvPr/>
        </p:nvSpPr>
        <p:spPr>
          <a:xfrm>
            <a:off x="996315" y="2854325"/>
            <a:ext cx="4064000" cy="368300"/>
          </a:xfrm>
          <a:prstGeom prst="rect">
            <a:avLst/>
          </a:prstGeom>
          <a:noFill/>
        </p:spPr>
        <p:txBody>
          <a:bodyPr wrap="square" rtlCol="0">
            <a:spAutoFit/>
          </a:bodyPr>
          <a:p>
            <a:r>
              <a:rPr lang="zh-CN" altLang="en-US"/>
              <a:t>拖动功能块</a:t>
            </a:r>
            <a:endParaRPr lang="zh-CN" altLang="en-US"/>
          </a:p>
        </p:txBody>
      </p:sp>
      <p:sp>
        <p:nvSpPr>
          <p:cNvPr id="8" name="文本框 7"/>
          <p:cNvSpPr txBox="1"/>
          <p:nvPr/>
        </p:nvSpPr>
        <p:spPr>
          <a:xfrm>
            <a:off x="951865" y="4960620"/>
            <a:ext cx="4064000" cy="368300"/>
          </a:xfrm>
          <a:prstGeom prst="rect">
            <a:avLst/>
          </a:prstGeom>
          <a:noFill/>
        </p:spPr>
        <p:txBody>
          <a:bodyPr wrap="square" rtlCol="0">
            <a:spAutoFit/>
          </a:bodyPr>
          <a:p>
            <a:r>
              <a:rPr lang="zh-CN" altLang="en-US"/>
              <a:t>基础搭建</a:t>
            </a:r>
            <a:endParaRPr lang="zh-CN" altLang="en-US"/>
          </a:p>
        </p:txBody>
      </p:sp>
      <p:sp>
        <p:nvSpPr>
          <p:cNvPr id="9" name="文本框 8"/>
          <p:cNvSpPr txBox="1"/>
          <p:nvPr/>
        </p:nvSpPr>
        <p:spPr>
          <a:xfrm>
            <a:off x="944245" y="3956685"/>
            <a:ext cx="4064000" cy="368300"/>
          </a:xfrm>
          <a:prstGeom prst="rect">
            <a:avLst/>
          </a:prstGeom>
          <a:noFill/>
        </p:spPr>
        <p:txBody>
          <a:bodyPr wrap="square" rtlCol="0">
            <a:spAutoFit/>
          </a:bodyPr>
          <a:p>
            <a:r>
              <a:rPr lang="en-US" altLang="zh-CN"/>
              <a:t>GUI</a:t>
            </a:r>
            <a:r>
              <a:rPr lang="zh-CN" altLang="en-US"/>
              <a:t>界面搭建</a:t>
            </a:r>
            <a:endParaRPr lang="zh-CN" altLang="en-US"/>
          </a:p>
        </p:txBody>
      </p:sp>
      <p:sp>
        <p:nvSpPr>
          <p:cNvPr id="12" name="更多模板：稻壳搜索“老油条”"/>
          <p:cNvSpPr/>
          <p:nvPr>
            <p:custDataLst>
              <p:tags r:id="rId1"/>
            </p:custDataLst>
          </p:nvPr>
        </p:nvSpPr>
        <p:spPr>
          <a:xfrm>
            <a:off x="4937761" y="685903"/>
            <a:ext cx="2316480" cy="645160"/>
          </a:xfrm>
          <a:prstGeom prst="rect">
            <a:avLst/>
          </a:prstGeom>
        </p:spPr>
        <p:txBody>
          <a:bodyPr wrap="none">
            <a:spAutoFit/>
          </a:bodyPr>
          <a:p>
            <a:pPr algn="ctr"/>
            <a:r>
              <a:rPr lang="zh-CN" altLang="en-US" sz="3600" spc="600" dirty="0">
                <a:solidFill>
                  <a:srgbClr val="527B98"/>
                </a:solidFill>
                <a:latin typeface="微软雅黑" panose="020B0503020204020204" pitchFamily="34" charset="-122"/>
                <a:ea typeface="微软雅黑" panose="020B0503020204020204" pitchFamily="34" charset="-122"/>
              </a:rPr>
              <a:t>设计概述</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436495" y="5868670"/>
            <a:ext cx="7325360" cy="382905"/>
          </a:xfrm>
          <a:prstGeom prst="rect">
            <a:avLst/>
          </a:prstGeom>
          <a:noFill/>
        </p:spPr>
        <p:txBody>
          <a:bodyPr wrap="square" rtlCol="0">
            <a:noAutofit/>
          </a:bodyPr>
          <a:p>
            <a:r>
              <a:rPr lang="en-US" altLang="zh-CN"/>
              <a:t>python3</a:t>
            </a:r>
            <a:r>
              <a:rPr lang="zh-CN" altLang="en-US"/>
              <a:t>完成高并发模块、网络协议模块等模块的构建和实现</a:t>
            </a:r>
            <a:endParaRPr lang="zh-CN" altLang="en-US"/>
          </a:p>
        </p:txBody>
      </p:sp>
      <p:sp>
        <p:nvSpPr>
          <p:cNvPr id="2" name="上箭头 1"/>
          <p:cNvSpPr/>
          <p:nvPr/>
        </p:nvSpPr>
        <p:spPr>
          <a:xfrm>
            <a:off x="10048240" y="650875"/>
            <a:ext cx="517525" cy="54114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更多模板：稻壳搜索“老油条”"/>
          <p:cNvSpPr/>
          <p:nvPr>
            <p:custDataLst>
              <p:tags r:id="rId2"/>
            </p:custDataLst>
          </p:nvPr>
        </p:nvSpPr>
        <p:spPr>
          <a:xfrm>
            <a:off x="10674986" y="1586968"/>
            <a:ext cx="716280" cy="2306955"/>
          </a:xfrm>
          <a:prstGeom prst="rect">
            <a:avLst/>
          </a:prstGeom>
        </p:spPr>
        <p:txBody>
          <a:bodyPr wrap="none">
            <a:spAutoFit/>
          </a:bodyPr>
          <a:p>
            <a:pPr algn="ctr"/>
            <a:r>
              <a:rPr lang="zh-CN" altLang="en-US" sz="3600" spc="600" dirty="0">
                <a:solidFill>
                  <a:srgbClr val="527B98"/>
                </a:solidFill>
                <a:latin typeface="微软雅黑" panose="020B0503020204020204" pitchFamily="34" charset="-122"/>
                <a:ea typeface="微软雅黑" panose="020B0503020204020204" pitchFamily="34" charset="-122"/>
              </a:rPr>
              <a:t>开</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发</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顺</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序</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406400" y="239395"/>
            <a:ext cx="11379200" cy="64516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custDataLst>
              <p:tags r:id="rId3"/>
            </p:custDataLst>
          </p:nvPr>
        </p:nvPicPr>
        <p:blipFill>
          <a:blip r:embed="rId4"/>
          <a:stretch>
            <a:fillRect/>
          </a:stretch>
        </p:blipFill>
        <p:spPr>
          <a:xfrm>
            <a:off x="2758440" y="421005"/>
            <a:ext cx="9027160" cy="6015990"/>
          </a:xfrm>
          <a:prstGeom prst="rect">
            <a:avLst/>
          </a:prstGeom>
        </p:spPr>
      </p:pic>
      <p:sp>
        <p:nvSpPr>
          <p:cNvPr id="13" name="文本框 12"/>
          <p:cNvSpPr txBox="1"/>
          <p:nvPr/>
        </p:nvSpPr>
        <p:spPr>
          <a:xfrm>
            <a:off x="511810" y="1879600"/>
            <a:ext cx="2246630" cy="636270"/>
          </a:xfrm>
          <a:prstGeom prst="rect">
            <a:avLst/>
          </a:prstGeom>
          <a:noFill/>
        </p:spPr>
        <p:txBody>
          <a:bodyPr wrap="square" rtlCol="0">
            <a:noAutofit/>
          </a:bodyPr>
          <a:p>
            <a:r>
              <a:rPr lang="zh-CN" altLang="en-US"/>
              <a:t>原型</a:t>
            </a:r>
            <a:r>
              <a:rPr lang="en-US" altLang="zh-CN"/>
              <a:t>1</a:t>
            </a:r>
            <a:r>
              <a:rPr lang="zh-CN" altLang="en-US"/>
              <a:t>（难点）：实现</a:t>
            </a:r>
            <a:r>
              <a:rPr lang="en-US" altLang="zh-CN"/>
              <a:t>python3</a:t>
            </a:r>
            <a:r>
              <a:rPr lang="zh-CN" altLang="en-US"/>
              <a:t>网络协议数据包的发送与接收</a:t>
            </a:r>
            <a:endParaRPr lang="zh-CN" altLang="en-US"/>
          </a:p>
        </p:txBody>
      </p:sp>
      <p:sp>
        <p:nvSpPr>
          <p:cNvPr id="14" name="文本框 13"/>
          <p:cNvSpPr txBox="1"/>
          <p:nvPr>
            <p:custDataLst>
              <p:tags r:id="rId5"/>
            </p:custDataLst>
          </p:nvPr>
        </p:nvSpPr>
        <p:spPr>
          <a:xfrm>
            <a:off x="519430" y="2830195"/>
            <a:ext cx="2246630" cy="636270"/>
          </a:xfrm>
          <a:prstGeom prst="rect">
            <a:avLst/>
          </a:prstGeom>
          <a:noFill/>
        </p:spPr>
        <p:txBody>
          <a:bodyPr wrap="square" rtlCol="0">
            <a:noAutofit/>
          </a:bodyPr>
          <a:p>
            <a:r>
              <a:rPr lang="zh-CN" altLang="en-US"/>
              <a:t>原型</a:t>
            </a:r>
            <a:r>
              <a:rPr lang="en-US" altLang="zh-CN"/>
              <a:t>2</a:t>
            </a:r>
            <a:r>
              <a:rPr lang="zh-CN" altLang="en-US"/>
              <a:t>：加入高并发模块</a:t>
            </a:r>
            <a:endParaRPr lang="zh-CN" altLang="en-US"/>
          </a:p>
        </p:txBody>
      </p:sp>
      <p:sp>
        <p:nvSpPr>
          <p:cNvPr id="15" name="文本框 14"/>
          <p:cNvSpPr txBox="1"/>
          <p:nvPr>
            <p:custDataLst>
              <p:tags r:id="rId6"/>
            </p:custDataLst>
          </p:nvPr>
        </p:nvSpPr>
        <p:spPr>
          <a:xfrm>
            <a:off x="519430" y="3528060"/>
            <a:ext cx="2246630" cy="636270"/>
          </a:xfrm>
          <a:prstGeom prst="rect">
            <a:avLst/>
          </a:prstGeom>
          <a:noFill/>
        </p:spPr>
        <p:txBody>
          <a:bodyPr wrap="square" rtlCol="0">
            <a:noAutofit/>
          </a:bodyPr>
          <a:p>
            <a:r>
              <a:rPr lang="zh-CN" altLang="en-US"/>
              <a:t>原型</a:t>
            </a:r>
            <a:r>
              <a:rPr lang="en-US" altLang="zh-CN"/>
              <a:t>3</a:t>
            </a:r>
            <a:r>
              <a:rPr lang="zh-CN" altLang="en-US"/>
              <a:t>：加入</a:t>
            </a:r>
            <a:r>
              <a:rPr lang="en-US" altLang="zh-CN"/>
              <a:t>pyqt5</a:t>
            </a:r>
            <a:r>
              <a:rPr lang="zh-CN" altLang="en-US"/>
              <a:t>实现图形化展示</a:t>
            </a:r>
            <a:endParaRPr lang="zh-CN" altLang="en-US"/>
          </a:p>
        </p:txBody>
      </p:sp>
      <p:sp>
        <p:nvSpPr>
          <p:cNvPr id="17" name="文本框 16"/>
          <p:cNvSpPr txBox="1"/>
          <p:nvPr>
            <p:custDataLst>
              <p:tags r:id="rId7"/>
            </p:custDataLst>
          </p:nvPr>
        </p:nvSpPr>
        <p:spPr>
          <a:xfrm>
            <a:off x="511810" y="4150360"/>
            <a:ext cx="2246630" cy="636270"/>
          </a:xfrm>
          <a:prstGeom prst="rect">
            <a:avLst/>
          </a:prstGeom>
          <a:noFill/>
        </p:spPr>
        <p:txBody>
          <a:bodyPr wrap="square" rtlCol="0">
            <a:noAutofit/>
          </a:bodyPr>
          <a:p>
            <a:r>
              <a:rPr lang="zh-CN" altLang="en-US"/>
              <a:t>原型</a:t>
            </a:r>
            <a:r>
              <a:rPr lang="en-US" altLang="zh-CN"/>
              <a:t>4</a:t>
            </a:r>
            <a:r>
              <a:rPr lang="zh-CN" altLang="en-US"/>
              <a:t>：加入</a:t>
            </a:r>
            <a:r>
              <a:rPr lang="en-US" altLang="zh-CN"/>
              <a:t>Scratch 3</a:t>
            </a:r>
            <a:r>
              <a:rPr lang="zh-CN" altLang="en-US"/>
              <a:t>实现图形化功能拖动</a:t>
            </a:r>
            <a:endParaRPr lang="zh-CN" altLang="en-US"/>
          </a:p>
        </p:txBody>
      </p:sp>
      <p:sp>
        <p:nvSpPr>
          <p:cNvPr id="18" name="更多模板：稻壳搜索“老油条”"/>
          <p:cNvSpPr/>
          <p:nvPr>
            <p:custDataLst>
              <p:tags r:id="rId8"/>
            </p:custDataLst>
          </p:nvPr>
        </p:nvSpPr>
        <p:spPr>
          <a:xfrm>
            <a:off x="449581" y="586208"/>
            <a:ext cx="2316480" cy="645160"/>
          </a:xfrm>
          <a:prstGeom prst="rect">
            <a:avLst/>
          </a:prstGeom>
        </p:spPr>
        <p:txBody>
          <a:bodyPr wrap="none">
            <a:spAutoFit/>
          </a:bodyPr>
          <a:p>
            <a:pPr algn="ctr"/>
            <a:r>
              <a:rPr lang="zh-CN" altLang="en-US" sz="3600" spc="600" dirty="0">
                <a:solidFill>
                  <a:srgbClr val="527B98"/>
                </a:solidFill>
                <a:latin typeface="微软雅黑" panose="020B0503020204020204" pitchFamily="34" charset="-122"/>
                <a:ea typeface="微软雅黑" panose="020B0503020204020204" pitchFamily="34" charset="-122"/>
              </a:rPr>
              <a:t>开发模型</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36345" y="6052185"/>
            <a:ext cx="4064000" cy="368300"/>
          </a:xfrm>
          <a:prstGeom prst="rect">
            <a:avLst/>
          </a:prstGeom>
          <a:noFill/>
        </p:spPr>
        <p:txBody>
          <a:bodyPr wrap="square" rtlCol="0">
            <a:spAutoFit/>
          </a:bodyPr>
          <a:p>
            <a:r>
              <a:rPr lang="zh-CN" altLang="en-US"/>
              <a:t>螺旋开发模型</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612775" y="203200"/>
            <a:ext cx="11379200" cy="64516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1040766" y="1715238"/>
            <a:ext cx="716280" cy="2306955"/>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系</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统</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框</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架</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22" name="更多模板：稻壳搜索“老油条”"/>
          <p:cNvSpPr/>
          <p:nvPr/>
        </p:nvSpPr>
        <p:spPr>
          <a:xfrm>
            <a:off x="5308761" y="1387966"/>
            <a:ext cx="1574470"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Part-02</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pic>
        <p:nvPicPr>
          <p:cNvPr id="2" name="图片 1"/>
          <p:cNvPicPr>
            <a:picLocks noChangeAspect="1"/>
          </p:cNvPicPr>
          <p:nvPr>
            <p:custDataLst>
              <p:tags r:id="rId3"/>
            </p:custDataLst>
          </p:nvPr>
        </p:nvPicPr>
        <p:blipFill>
          <a:blip r:embed="rId4"/>
          <a:stretch>
            <a:fillRect/>
          </a:stretch>
        </p:blipFill>
        <p:spPr>
          <a:xfrm>
            <a:off x="4190365" y="307340"/>
            <a:ext cx="5018405" cy="6309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612775" y="203200"/>
            <a:ext cx="11379200" cy="64516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1259841" y="1068173"/>
            <a:ext cx="716280" cy="286131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功</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能</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架</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构</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图</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22" name="更多模板：稻壳搜索“老油条”"/>
          <p:cNvSpPr/>
          <p:nvPr/>
        </p:nvSpPr>
        <p:spPr>
          <a:xfrm>
            <a:off x="5308761" y="1387966"/>
            <a:ext cx="1574470"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Part-02</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pic>
        <p:nvPicPr>
          <p:cNvPr id="53" name="图片 53" descr="4.16（2）"/>
          <p:cNvPicPr>
            <a:picLocks noChangeAspect="1"/>
          </p:cNvPicPr>
          <p:nvPr>
            <p:custDataLst>
              <p:tags r:id="rId3"/>
            </p:custDataLst>
          </p:nvPr>
        </p:nvPicPr>
        <p:blipFill>
          <a:blip r:embed="rId4"/>
          <a:stretch>
            <a:fillRect/>
          </a:stretch>
        </p:blipFill>
        <p:spPr>
          <a:xfrm>
            <a:off x="2085340" y="306070"/>
            <a:ext cx="9035415" cy="60782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612775" y="203200"/>
            <a:ext cx="11379200" cy="64516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922656" y="1914628"/>
            <a:ext cx="716280" cy="286131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技</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术</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架</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构</a:t>
            </a:r>
            <a:endParaRPr lang="zh-CN" altLang="en-US" sz="3600" spc="600" dirty="0">
              <a:solidFill>
                <a:srgbClr val="527B98"/>
              </a:solidFill>
              <a:latin typeface="微软雅黑" panose="020B0503020204020204" pitchFamily="34" charset="-122"/>
              <a:ea typeface="微软雅黑" panose="020B0503020204020204" pitchFamily="34" charset="-122"/>
            </a:endParaRPr>
          </a:p>
          <a:p>
            <a:pPr algn="ctr"/>
            <a:r>
              <a:rPr lang="zh-CN" altLang="en-US" sz="3600" spc="600" dirty="0">
                <a:solidFill>
                  <a:srgbClr val="527B98"/>
                </a:solidFill>
                <a:latin typeface="微软雅黑" panose="020B0503020204020204" pitchFamily="34" charset="-122"/>
                <a:ea typeface="微软雅黑" panose="020B0503020204020204" pitchFamily="34" charset="-122"/>
              </a:rPr>
              <a:t>图</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22" name="更多模板：稻壳搜索“老油条”"/>
          <p:cNvSpPr/>
          <p:nvPr/>
        </p:nvSpPr>
        <p:spPr>
          <a:xfrm>
            <a:off x="5308761" y="1387966"/>
            <a:ext cx="1574470"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Part-02</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pic>
        <p:nvPicPr>
          <p:cNvPr id="54" name="图片 54" descr="4.17"/>
          <p:cNvPicPr>
            <a:picLocks noChangeAspect="1"/>
          </p:cNvPicPr>
          <p:nvPr>
            <p:custDataLst>
              <p:tags r:id="rId3"/>
            </p:custDataLst>
          </p:nvPr>
        </p:nvPicPr>
        <p:blipFill>
          <a:blip r:embed="rId4"/>
          <a:stretch>
            <a:fillRect/>
          </a:stretch>
        </p:blipFill>
        <p:spPr>
          <a:xfrm>
            <a:off x="2488565" y="1598930"/>
            <a:ext cx="9452610" cy="3675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b="22286"/>
          <a:stretch>
            <a:fillRect/>
          </a:stretch>
        </p:blipFill>
        <p:spPr>
          <a:xfrm>
            <a:off x="6552046" y="0"/>
            <a:ext cx="5639954" cy="6858000"/>
          </a:xfrm>
          <a:prstGeom prst="rect">
            <a:avLst/>
          </a:prstGeom>
        </p:spPr>
      </p:pic>
      <p:sp>
        <p:nvSpPr>
          <p:cNvPr id="40" name="进店方式：稻壳搜索“老油条”"/>
          <p:cNvSpPr txBox="1"/>
          <p:nvPr/>
        </p:nvSpPr>
        <p:spPr>
          <a:xfrm>
            <a:off x="1800080" y="2243184"/>
            <a:ext cx="3291863" cy="1015663"/>
          </a:xfrm>
          <a:prstGeom prst="rect">
            <a:avLst/>
          </a:prstGeom>
          <a:noFill/>
        </p:spPr>
        <p:txBody>
          <a:bodyPr wrap="none" rtlCol="0">
            <a:spAutoFit/>
            <a:scene3d>
              <a:camera prst="orthographicFront"/>
              <a:lightRig rig="threePt" dir="t"/>
            </a:scene3d>
            <a:sp3d contourW="12700"/>
          </a:bodyPr>
          <a:lstStyle>
            <a:defPPr>
              <a:defRPr lang="zh-CN"/>
            </a:defPPr>
            <a:lvl1pPr>
              <a:defRPr sz="4800" b="1">
                <a:solidFill>
                  <a:srgbClr val="0070C0"/>
                </a:solidFill>
                <a:latin typeface="+mj-ea"/>
                <a:ea typeface="+mj-ea"/>
              </a:defRPr>
            </a:lvl1pPr>
          </a:lstStyle>
          <a:p>
            <a:pPr>
              <a:defRPr/>
            </a:pPr>
            <a:r>
              <a:rPr lang="en-US" altLang="zh-CN" sz="6000"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 03</a:t>
            </a:r>
            <a:endParaRPr lang="zh-CN" altLang="en-US" sz="6000"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sp>
        <p:nvSpPr>
          <p:cNvPr id="41" name="文本框 40"/>
          <p:cNvSpPr txBox="1"/>
          <p:nvPr/>
        </p:nvSpPr>
        <p:spPr>
          <a:xfrm>
            <a:off x="1858136" y="4033433"/>
            <a:ext cx="6001708" cy="860425"/>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2000" dirty="0">
                <a:solidFill>
                  <a:srgbClr val="856849"/>
                </a:solidFill>
                <a:latin typeface="Century Gothic" panose="020B0502020202020204" pitchFamily="34" charset="0"/>
                <a:cs typeface="+mn-ea"/>
              </a:rPr>
              <a:t>Research results and analysis</a:t>
            </a:r>
            <a:endParaRPr lang="en-US" altLang="zh-CN" sz="2000" dirty="0">
              <a:solidFill>
                <a:srgbClr val="856849"/>
              </a:solidFill>
              <a:latin typeface="Century Gothic" panose="020B0502020202020204" pitchFamily="34" charset="0"/>
              <a:cs typeface="+mn-ea"/>
            </a:endParaRPr>
          </a:p>
          <a:p>
            <a:pPr>
              <a:lnSpc>
                <a:spcPct val="125000"/>
              </a:lnSpc>
            </a:pPr>
            <a:endParaRPr lang="en-US" altLang="zh-CN" sz="2000" dirty="0">
              <a:solidFill>
                <a:srgbClr val="856849"/>
              </a:solidFill>
              <a:latin typeface="Century Gothic" panose="020B0502020202020204" pitchFamily="34" charset="0"/>
              <a:cs typeface="+mn-ea"/>
            </a:endParaRPr>
          </a:p>
        </p:txBody>
      </p:sp>
      <p:sp>
        <p:nvSpPr>
          <p:cNvPr id="42" name="进店方式：稻壳搜索“老油条”"/>
          <p:cNvSpPr/>
          <p:nvPr/>
        </p:nvSpPr>
        <p:spPr>
          <a:xfrm>
            <a:off x="1858136" y="3233029"/>
            <a:ext cx="3103880" cy="706755"/>
          </a:xfrm>
          <a:prstGeom prst="rect">
            <a:avLst/>
          </a:prstGeom>
        </p:spPr>
        <p:txBody>
          <a:bodyPr wrap="none">
            <a:spAutoFit/>
            <a:scene3d>
              <a:camera prst="orthographicFront"/>
              <a:lightRig rig="threePt" dir="t"/>
            </a:scene3d>
            <a:sp3d contourW="12700"/>
          </a:bodyPr>
          <a:lstStyle/>
          <a:p>
            <a:r>
              <a:rPr lang="zh-CN" altLang="en-US" sz="4000" spc="600" dirty="0">
                <a:solidFill>
                  <a:srgbClr val="527B98"/>
                </a:solidFill>
                <a:latin typeface="微软雅黑" panose="020B0503020204020204" pitchFamily="34" charset="-122"/>
                <a:ea typeface="微软雅黑" panose="020B0503020204020204" pitchFamily="34" charset="-122"/>
              </a:rPr>
              <a:t>结果与分析</a:t>
            </a:r>
            <a:endParaRPr lang="zh-CN" altLang="en-US" sz="4000" spc="600" dirty="0">
              <a:solidFill>
                <a:srgbClr val="527B98"/>
              </a:solidFill>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2"/>
          <a:stretch>
            <a:fillRect/>
          </a:stretch>
        </p:blipFill>
        <p:spPr>
          <a:xfrm>
            <a:off x="1" y="3991429"/>
            <a:ext cx="3072112" cy="2866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p:tgtEl>
                                          <p:spTgt spid="42"/>
                                        </p:tgtEl>
                                        <p:attrNameLst>
                                          <p:attrName>ppt_y</p:attrName>
                                        </p:attrNameLst>
                                      </p:cBhvr>
                                      <p:tavLst>
                                        <p:tav tm="0">
                                          <p:val>
                                            <p:strVal val="#ppt_y+#ppt_h*1.125000"/>
                                          </p:val>
                                        </p:tav>
                                        <p:tav tm="100000">
                                          <p:val>
                                            <p:strVal val="#ppt_y"/>
                                          </p:val>
                                        </p:tav>
                                      </p:tavLst>
                                    </p:anim>
                                    <p:animEffect transition="in" filter="wipe(up)">
                                      <p:cBhvr>
                                        <p:cTn id="14" dur="500"/>
                                        <p:tgtEl>
                                          <p:spTgt spid="42"/>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p:tgtEl>
                                          <p:spTgt spid="41"/>
                                        </p:tgtEl>
                                        <p:attrNameLst>
                                          <p:attrName>ppt_y</p:attrName>
                                        </p:attrNameLst>
                                      </p:cBhvr>
                                      <p:tavLst>
                                        <p:tav tm="0">
                                          <p:val>
                                            <p:strVal val="#ppt_y-#ppt_h*1.125000"/>
                                          </p:val>
                                        </p:tav>
                                        <p:tav tm="100000">
                                          <p:val>
                                            <p:strVal val="#ppt_y"/>
                                          </p:val>
                                        </p:tav>
                                      </p:tavLst>
                                    </p:anim>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406400" y="406400"/>
            <a:ext cx="11379200" cy="60452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5471161" y="795123"/>
            <a:ext cx="1249680" cy="64516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结果</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22" name="更多模板：稻壳搜索“老油条”"/>
          <p:cNvSpPr/>
          <p:nvPr/>
        </p:nvSpPr>
        <p:spPr>
          <a:xfrm>
            <a:off x="5308761" y="1387966"/>
            <a:ext cx="1574470"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Part-03</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sp>
        <p:nvSpPr>
          <p:cNvPr id="7" name="îŝḷîḓé-Rectangle: Rounded Corners 116"/>
          <p:cNvSpPr/>
          <p:nvPr/>
        </p:nvSpPr>
        <p:spPr>
          <a:xfrm>
            <a:off x="6300696" y="2278743"/>
            <a:ext cx="2194340" cy="3468568"/>
          </a:xfrm>
          <a:prstGeom prst="roundRect">
            <a:avLst>
              <a:gd name="adj" fmla="val 9231"/>
            </a:avLst>
          </a:pr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0" name="îŝḷîḓé-Rectangle: Rounded Corners 119"/>
          <p:cNvSpPr/>
          <p:nvPr/>
        </p:nvSpPr>
        <p:spPr>
          <a:xfrm>
            <a:off x="6607076" y="2657630"/>
            <a:ext cx="1581580" cy="304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is1ide-Rectangle: Rounded Corners 104"/>
          <p:cNvSpPr/>
          <p:nvPr/>
        </p:nvSpPr>
        <p:spPr>
          <a:xfrm>
            <a:off x="3696963" y="2278743"/>
            <a:ext cx="2194340" cy="3468568"/>
          </a:xfrm>
          <a:prstGeom prst="roundRect">
            <a:avLst>
              <a:gd name="adj" fmla="val 7494"/>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7" name="is1ide-Rectangle: Rounded Corners 107"/>
          <p:cNvSpPr/>
          <p:nvPr/>
        </p:nvSpPr>
        <p:spPr>
          <a:xfrm>
            <a:off x="4003343" y="2657630"/>
            <a:ext cx="1581580" cy="304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527B98"/>
              </a:solidFill>
            </a:endParaRPr>
          </a:p>
        </p:txBody>
      </p:sp>
      <p:sp>
        <p:nvSpPr>
          <p:cNvPr id="23" name="îŝḷîḓé-Rectangle: Rounded Corners 60"/>
          <p:cNvSpPr/>
          <p:nvPr/>
        </p:nvSpPr>
        <p:spPr>
          <a:xfrm>
            <a:off x="1093230" y="2278743"/>
            <a:ext cx="2194340" cy="3468568"/>
          </a:xfrm>
          <a:prstGeom prst="roundRect">
            <a:avLst>
              <a:gd name="adj" fmla="val 9809"/>
            </a:avLst>
          </a:pr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4" name="îŝḷîḓé-Rectangle: Rounded Corners 63"/>
          <p:cNvSpPr/>
          <p:nvPr/>
        </p:nvSpPr>
        <p:spPr>
          <a:xfrm>
            <a:off x="1399610" y="2657630"/>
            <a:ext cx="1581580" cy="30480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9" name="is1ide-Rectangle: Rounded Corners 128"/>
          <p:cNvSpPr/>
          <p:nvPr/>
        </p:nvSpPr>
        <p:spPr>
          <a:xfrm>
            <a:off x="8904430" y="2278743"/>
            <a:ext cx="2194340" cy="3468568"/>
          </a:xfrm>
          <a:prstGeom prst="roundRect">
            <a:avLst>
              <a:gd name="adj" fmla="val 9231"/>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0" name="is1ide-Rectangle: Rounded Corners 131"/>
          <p:cNvSpPr/>
          <p:nvPr/>
        </p:nvSpPr>
        <p:spPr>
          <a:xfrm>
            <a:off x="9210810" y="2657630"/>
            <a:ext cx="1581580" cy="304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A8CAF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406400" y="406400"/>
            <a:ext cx="11379200" cy="60452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5471161" y="795123"/>
            <a:ext cx="1249680" cy="64516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分析</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22" name="更多模板：稻壳搜索“老油条”"/>
          <p:cNvSpPr/>
          <p:nvPr/>
        </p:nvSpPr>
        <p:spPr>
          <a:xfrm>
            <a:off x="5308761" y="1387966"/>
            <a:ext cx="1574470"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Part-03</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sp>
        <p:nvSpPr>
          <p:cNvPr id="13" name="Rectangle 15"/>
          <p:cNvSpPr/>
          <p:nvPr/>
        </p:nvSpPr>
        <p:spPr>
          <a:xfrm>
            <a:off x="1242319" y="2498735"/>
            <a:ext cx="759134" cy="1145703"/>
          </a:xfrm>
          <a:prstGeom prst="rect">
            <a:avLst/>
          </a:prstGeom>
          <a:solidFill>
            <a:srgbClr val="E5B89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3600" b="1" i="0" u="none" strike="noStrike" kern="0" cap="none" spc="0" normalizeH="0" baseline="0" noProof="0" dirty="0">
              <a:ln>
                <a:noFill/>
              </a:ln>
              <a:solidFill>
                <a:schemeClr val="bg1"/>
              </a:solidFill>
              <a:effectLst/>
              <a:uLnTx/>
              <a:uFillTx/>
              <a:latin typeface="Roboto Medium"/>
              <a:ea typeface="微软雅黑" panose="020B0503020204020204" pitchFamily="34" charset="-122"/>
            </a:endParaRPr>
          </a:p>
        </p:txBody>
      </p:sp>
      <p:sp>
        <p:nvSpPr>
          <p:cNvPr id="11" name="Rectangle 3"/>
          <p:cNvSpPr/>
          <p:nvPr/>
        </p:nvSpPr>
        <p:spPr>
          <a:xfrm>
            <a:off x="1242319" y="3644438"/>
            <a:ext cx="8999806" cy="1891406"/>
          </a:xfrm>
          <a:prstGeom prst="rect">
            <a:avLst/>
          </a:prstGeom>
          <a:solidFill>
            <a:srgbClr val="527B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3"/>
          <p:cNvSpPr/>
          <p:nvPr/>
        </p:nvSpPr>
        <p:spPr>
          <a:xfrm>
            <a:off x="1949874" y="2498734"/>
            <a:ext cx="9153555" cy="1145704"/>
          </a:xfrm>
          <a:prstGeom prst="rect">
            <a:avLst/>
          </a:prstGeom>
          <a:solidFill>
            <a:srgbClr val="E5B89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5"/>
          <p:cNvSpPr/>
          <p:nvPr/>
        </p:nvSpPr>
        <p:spPr>
          <a:xfrm>
            <a:off x="10242125" y="3644438"/>
            <a:ext cx="861304" cy="1891406"/>
          </a:xfrm>
          <a:prstGeom prst="rect">
            <a:avLst/>
          </a:prstGeom>
          <a:solidFill>
            <a:srgbClr val="527B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3600" b="1" i="0" u="none" strike="noStrike" kern="0" cap="none" spc="0" normalizeH="0" baseline="0" noProof="0" dirty="0">
              <a:ln>
                <a:noFill/>
              </a:ln>
              <a:solidFill>
                <a:schemeClr val="bg1"/>
              </a:solidFill>
              <a:effectLst/>
              <a:uLnTx/>
              <a:uFillTx/>
              <a:latin typeface="Roboto Medium"/>
              <a:ea typeface="+mn-ea"/>
              <a:cs typeface="+mn-cs"/>
            </a:endParaRPr>
          </a:p>
        </p:txBody>
      </p:sp>
      <p:sp>
        <p:nvSpPr>
          <p:cNvPr id="17" name="文本框 16"/>
          <p:cNvSpPr txBox="1"/>
          <p:nvPr/>
        </p:nvSpPr>
        <p:spPr>
          <a:xfrm>
            <a:off x="10443088" y="3961044"/>
            <a:ext cx="461665" cy="1115399"/>
          </a:xfrm>
          <a:prstGeom prst="rect">
            <a:avLst/>
          </a:prstGeom>
          <a:noFill/>
        </p:spPr>
        <p:txBody>
          <a:bodyPr vert="eaVert" wrap="square" rtlCol="0">
            <a:spAutoFit/>
          </a:bodyPr>
          <a:lstStyle/>
          <a:p>
            <a:pPr algn="dist"/>
            <a:r>
              <a:rPr lang="zh-CN" altLang="en-US" dirty="0">
                <a:solidFill>
                  <a:schemeClr val="bg1"/>
                </a:solidFill>
                <a:latin typeface="微软雅黑" panose="020B0503020204020204" pitchFamily="34" charset="-122"/>
                <a:ea typeface="微软雅黑" panose="020B0503020204020204" pitchFamily="34" charset="-122"/>
              </a:rPr>
              <a:t>关键词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732305" y="4237686"/>
            <a:ext cx="6244436" cy="321945"/>
          </a:xfrm>
          <a:prstGeom prst="rect">
            <a:avLst/>
          </a:prstGeom>
          <a:noFill/>
        </p:spPr>
        <p:txBody>
          <a:bodyPr wrap="square" rtlCol="0">
            <a:spAutoFit/>
            <a:scene3d>
              <a:camera prst="orthographicFront"/>
              <a:lightRig rig="threePt" dir="t"/>
            </a:scene3d>
            <a:sp3d contourW="12700"/>
          </a:bodyPr>
          <a:lstStyle/>
          <a:p>
            <a:pPr algn="r">
              <a:lnSpc>
                <a:spcPct val="125000"/>
              </a:lnSpc>
            </a:pPr>
            <a:r>
              <a:rPr lang="en-US" altLang="zh-CN" sz="1200" dirty="0">
                <a:solidFill>
                  <a:schemeClr val="bg1"/>
                </a:solidFill>
                <a:latin typeface="Century Gothic" panose="020B0502020202020204" pitchFamily="34" charset="0"/>
                <a:cs typeface="+mn-ea"/>
              </a:rPr>
              <a:t> </a:t>
            </a:r>
            <a:endParaRPr lang="en-US" altLang="zh-CN" sz="1200" dirty="0">
              <a:solidFill>
                <a:schemeClr val="bg1"/>
              </a:solidFill>
              <a:latin typeface="Century Gothic" panose="020B0502020202020204" pitchFamily="34" charset="0"/>
              <a:cs typeface="+mn-ea"/>
            </a:endParaRP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rcRect l="11005" t="7181" r="27291" b="4166"/>
          <a:stretch>
            <a:fillRect/>
          </a:stretch>
        </p:blipFill>
        <p:spPr>
          <a:xfrm>
            <a:off x="2112138" y="1919572"/>
            <a:ext cx="2273300" cy="2020194"/>
          </a:xfrm>
          <a:custGeom>
            <a:avLst/>
            <a:gdLst>
              <a:gd name="connsiteX0" fmla="*/ 0 w 2273300"/>
              <a:gd name="connsiteY0" fmla="*/ 0 h 2020194"/>
              <a:gd name="connsiteX1" fmla="*/ 2273300 w 2273300"/>
              <a:gd name="connsiteY1" fmla="*/ 0 h 2020194"/>
              <a:gd name="connsiteX2" fmla="*/ 2273300 w 2273300"/>
              <a:gd name="connsiteY2" fmla="*/ 2020194 h 2020194"/>
              <a:gd name="connsiteX3" fmla="*/ 0 w 2273300"/>
              <a:gd name="connsiteY3" fmla="*/ 2020194 h 2020194"/>
            </a:gdLst>
            <a:ahLst/>
            <a:cxnLst>
              <a:cxn ang="0">
                <a:pos x="connsiteX0" y="connsiteY0"/>
              </a:cxn>
              <a:cxn ang="0">
                <a:pos x="connsiteX1" y="connsiteY1"/>
              </a:cxn>
              <a:cxn ang="0">
                <a:pos x="connsiteX2" y="connsiteY2"/>
              </a:cxn>
              <a:cxn ang="0">
                <a:pos x="connsiteX3" y="connsiteY3"/>
              </a:cxn>
            </a:cxnLst>
            <a:rect l="l" t="t" r="r" b="b"/>
            <a:pathLst>
              <a:path w="2273300" h="2020194">
                <a:moveTo>
                  <a:pt x="0" y="0"/>
                </a:moveTo>
                <a:lnTo>
                  <a:pt x="2273300" y="0"/>
                </a:lnTo>
                <a:lnTo>
                  <a:pt x="2273300" y="2020194"/>
                </a:lnTo>
                <a:lnTo>
                  <a:pt x="0" y="2020194"/>
                </a:lnTo>
                <a:close/>
              </a:path>
            </a:pathLst>
          </a:cu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rcRect l="14256" t="3968" r="25364" b="7398"/>
          <a:stretch>
            <a:fillRect/>
          </a:stretch>
        </p:blipFill>
        <p:spPr>
          <a:xfrm>
            <a:off x="8257799" y="3328074"/>
            <a:ext cx="2579258" cy="2524133"/>
          </a:xfrm>
          <a:custGeom>
            <a:avLst/>
            <a:gdLst>
              <a:gd name="connsiteX0" fmla="*/ 0 w 2579258"/>
              <a:gd name="connsiteY0" fmla="*/ 0 h 2524133"/>
              <a:gd name="connsiteX1" fmla="*/ 2579258 w 2579258"/>
              <a:gd name="connsiteY1" fmla="*/ 0 h 2524133"/>
              <a:gd name="connsiteX2" fmla="*/ 2579258 w 2579258"/>
              <a:gd name="connsiteY2" fmla="*/ 2524133 h 2524133"/>
              <a:gd name="connsiteX3" fmla="*/ 0 w 2579258"/>
              <a:gd name="connsiteY3" fmla="*/ 2524133 h 2524133"/>
            </a:gdLst>
            <a:ahLst/>
            <a:cxnLst>
              <a:cxn ang="0">
                <a:pos x="connsiteX0" y="connsiteY0"/>
              </a:cxn>
              <a:cxn ang="0">
                <a:pos x="connsiteX1" y="connsiteY1"/>
              </a:cxn>
              <a:cxn ang="0">
                <a:pos x="connsiteX2" y="connsiteY2"/>
              </a:cxn>
              <a:cxn ang="0">
                <a:pos x="connsiteX3" y="connsiteY3"/>
              </a:cxn>
            </a:cxnLst>
            <a:rect l="l" t="t" r="r" b="b"/>
            <a:pathLst>
              <a:path w="2579258" h="2524133">
                <a:moveTo>
                  <a:pt x="0" y="0"/>
                </a:moveTo>
                <a:lnTo>
                  <a:pt x="2579258" y="0"/>
                </a:lnTo>
                <a:lnTo>
                  <a:pt x="2579258" y="2524133"/>
                </a:lnTo>
                <a:lnTo>
                  <a:pt x="0" y="2524133"/>
                </a:ln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down)">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907143" y="658586"/>
            <a:ext cx="10377714" cy="5540828"/>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5234225" y="1116554"/>
            <a:ext cx="1723550" cy="923330"/>
          </a:xfrm>
          <a:prstGeom prst="rect">
            <a:avLst/>
          </a:prstGeom>
        </p:spPr>
        <p:txBody>
          <a:bodyPr wrap="none">
            <a:spAutoFit/>
          </a:bodyPr>
          <a:lstStyle/>
          <a:p>
            <a:pPr algn="ctr"/>
            <a:r>
              <a:rPr lang="zh-CN" altLang="en-US" sz="5400" spc="600" dirty="0">
                <a:solidFill>
                  <a:srgbClr val="527B98"/>
                </a:solidFill>
                <a:latin typeface="微软雅黑" panose="020B0503020204020204" pitchFamily="34" charset="-122"/>
                <a:ea typeface="微软雅黑" panose="020B0503020204020204" pitchFamily="34" charset="-122"/>
                <a:cs typeface="经典行书简" panose="02010609010101010101" pitchFamily="49" charset="-122"/>
              </a:rPr>
              <a:t>目录</a:t>
            </a:r>
            <a:endParaRPr lang="zh-CN" altLang="en-US" sz="5400" spc="600" dirty="0">
              <a:solidFill>
                <a:srgbClr val="527B98"/>
              </a:solidFill>
              <a:latin typeface="微软雅黑" panose="020B0503020204020204" pitchFamily="34" charset="-122"/>
              <a:ea typeface="微软雅黑" panose="020B0503020204020204" pitchFamily="34" charset="-122"/>
              <a:cs typeface="经典行书简" panose="02010609010101010101" pitchFamily="49" charset="-122"/>
            </a:endParaRPr>
          </a:p>
        </p:txBody>
      </p:sp>
      <p:sp>
        <p:nvSpPr>
          <p:cNvPr id="22" name="更多模板：稻壳搜索“老油条”"/>
          <p:cNvSpPr/>
          <p:nvPr/>
        </p:nvSpPr>
        <p:spPr>
          <a:xfrm>
            <a:off x="4875147" y="1887159"/>
            <a:ext cx="2441694"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CONTENTS</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sp>
        <p:nvSpPr>
          <p:cNvPr id="23" name="椭圆 22"/>
          <p:cNvSpPr/>
          <p:nvPr/>
        </p:nvSpPr>
        <p:spPr>
          <a:xfrm>
            <a:off x="2126455" y="2988551"/>
            <a:ext cx="641185" cy="641185"/>
          </a:xfrm>
          <a:prstGeom prst="ellipse">
            <a:avLst/>
          </a:pr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Bold" panose="020B0800000000000000" pitchFamily="34" charset="-122"/>
              <a:ea typeface="思源黑体 CN Bold" panose="020B0800000000000000" pitchFamily="34" charset="-122"/>
            </a:endParaRPr>
          </a:p>
        </p:txBody>
      </p:sp>
      <p:sp>
        <p:nvSpPr>
          <p:cNvPr id="24" name="文本框 23"/>
          <p:cNvSpPr txBox="1"/>
          <p:nvPr/>
        </p:nvSpPr>
        <p:spPr>
          <a:xfrm>
            <a:off x="2151772" y="3109088"/>
            <a:ext cx="590550"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01</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5" name="文本框 24"/>
          <p:cNvSpPr txBox="1"/>
          <p:nvPr/>
        </p:nvSpPr>
        <p:spPr>
          <a:xfrm>
            <a:off x="2853366" y="2920208"/>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研究背景与目的</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5" name="矩形 34"/>
          <p:cNvSpPr/>
          <p:nvPr/>
        </p:nvSpPr>
        <p:spPr>
          <a:xfrm>
            <a:off x="2853366" y="3452047"/>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
        <p:nvSpPr>
          <p:cNvPr id="26" name="椭圆 25"/>
          <p:cNvSpPr/>
          <p:nvPr/>
        </p:nvSpPr>
        <p:spPr>
          <a:xfrm>
            <a:off x="6733566" y="2988551"/>
            <a:ext cx="641185" cy="641185"/>
          </a:xfrm>
          <a:prstGeom prst="ellipse">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Bold" panose="020B0800000000000000" pitchFamily="34" charset="-122"/>
              <a:ea typeface="思源黑体 CN Bold" panose="020B0800000000000000" pitchFamily="34" charset="-122"/>
            </a:endParaRPr>
          </a:p>
        </p:txBody>
      </p:sp>
      <p:sp>
        <p:nvSpPr>
          <p:cNvPr id="27" name="文本框 26"/>
          <p:cNvSpPr txBox="1"/>
          <p:nvPr/>
        </p:nvSpPr>
        <p:spPr>
          <a:xfrm>
            <a:off x="6758883" y="3109088"/>
            <a:ext cx="590550" cy="400110"/>
          </a:xfrm>
          <a:prstGeom prst="rect">
            <a:avLst/>
          </a:prstGeom>
          <a:noFill/>
        </p:spPr>
        <p:txBody>
          <a:bodyPr wrap="square" rtlCol="0">
            <a:spAutoFit/>
          </a:bodyPr>
          <a:lstStyle/>
          <a:p>
            <a:pPr algn="ctr"/>
            <a:r>
              <a:rPr lang="en-US" altLang="zh-CN" sz="2000">
                <a:solidFill>
                  <a:schemeClr val="bg1"/>
                </a:solidFill>
                <a:latin typeface="思源黑体 CN Bold" panose="020B0800000000000000" pitchFamily="34" charset="-122"/>
                <a:ea typeface="思源黑体 CN Bold" panose="020B0800000000000000" pitchFamily="34" charset="-122"/>
              </a:rPr>
              <a:t>02</a:t>
            </a:r>
            <a:endParaRPr lang="zh-CN" altLang="en-US" sz="2000">
              <a:solidFill>
                <a:schemeClr val="bg1"/>
              </a:solidFill>
              <a:latin typeface="思源黑体 CN Bold" panose="020B0800000000000000" pitchFamily="34" charset="-122"/>
              <a:ea typeface="思源黑体 CN Bold" panose="020B0800000000000000" pitchFamily="34" charset="-122"/>
            </a:endParaRPr>
          </a:p>
        </p:txBody>
      </p:sp>
      <p:sp>
        <p:nvSpPr>
          <p:cNvPr id="28" name="文本框 27"/>
          <p:cNvSpPr txBox="1"/>
          <p:nvPr/>
        </p:nvSpPr>
        <p:spPr>
          <a:xfrm>
            <a:off x="7460477" y="2920208"/>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设计方法与思路</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6" name="矩形 35"/>
          <p:cNvSpPr/>
          <p:nvPr/>
        </p:nvSpPr>
        <p:spPr>
          <a:xfrm>
            <a:off x="7460477" y="3452047"/>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
        <p:nvSpPr>
          <p:cNvPr id="29" name="椭圆 28"/>
          <p:cNvSpPr/>
          <p:nvPr/>
        </p:nvSpPr>
        <p:spPr>
          <a:xfrm>
            <a:off x="2126455" y="4496657"/>
            <a:ext cx="641185" cy="641185"/>
          </a:xfrm>
          <a:prstGeom prst="ellipse">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2151772" y="4617194"/>
            <a:ext cx="590550"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03</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31" name="文本框 30"/>
          <p:cNvSpPr txBox="1"/>
          <p:nvPr/>
        </p:nvSpPr>
        <p:spPr>
          <a:xfrm>
            <a:off x="2853366" y="4428315"/>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结果</a:t>
            </a:r>
            <a:r>
              <a:rPr lang="zh-CN" altLang="en-US" sz="2800" b="1" dirty="0">
                <a:solidFill>
                  <a:srgbClr val="856849"/>
                </a:solidFill>
                <a:latin typeface="Century Gothic" panose="020B0502020202020204" pitchFamily="34" charset="0"/>
                <a:ea typeface="南宋书局体" panose="02000000000000000000" pitchFamily="2" charset="-122"/>
              </a:rPr>
              <a:t>与分析</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7" name="矩形 36"/>
          <p:cNvSpPr/>
          <p:nvPr/>
        </p:nvSpPr>
        <p:spPr>
          <a:xfrm>
            <a:off x="2853366" y="4966310"/>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
        <p:nvSpPr>
          <p:cNvPr id="32" name="椭圆 31"/>
          <p:cNvSpPr/>
          <p:nvPr/>
        </p:nvSpPr>
        <p:spPr>
          <a:xfrm>
            <a:off x="6733566" y="4496657"/>
            <a:ext cx="641185" cy="641185"/>
          </a:xfrm>
          <a:prstGeom prst="ellipse">
            <a:avLst/>
          </a:pr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Bold" panose="020B0800000000000000" pitchFamily="34" charset="-122"/>
              <a:ea typeface="思源黑体 CN Bold" panose="020B0800000000000000" pitchFamily="34" charset="-122"/>
            </a:endParaRPr>
          </a:p>
        </p:txBody>
      </p:sp>
      <p:sp>
        <p:nvSpPr>
          <p:cNvPr id="33" name="文本框 32"/>
          <p:cNvSpPr txBox="1"/>
          <p:nvPr/>
        </p:nvSpPr>
        <p:spPr>
          <a:xfrm>
            <a:off x="6758883" y="4617194"/>
            <a:ext cx="590550"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04</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34" name="文本框 33"/>
          <p:cNvSpPr txBox="1"/>
          <p:nvPr/>
        </p:nvSpPr>
        <p:spPr>
          <a:xfrm>
            <a:off x="7460477" y="4428315"/>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总结与</a:t>
            </a:r>
            <a:r>
              <a:rPr lang="zh-CN" altLang="en-US" sz="2800" b="1" dirty="0">
                <a:solidFill>
                  <a:srgbClr val="856849"/>
                </a:solidFill>
                <a:latin typeface="Century Gothic" panose="020B0502020202020204" pitchFamily="34" charset="0"/>
                <a:ea typeface="南宋书局体" panose="02000000000000000000" pitchFamily="2" charset="-122"/>
              </a:rPr>
              <a:t>展望</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8" name="矩形 37"/>
          <p:cNvSpPr/>
          <p:nvPr/>
        </p:nvSpPr>
        <p:spPr>
          <a:xfrm>
            <a:off x="7460477" y="4966310"/>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b="22286"/>
          <a:stretch>
            <a:fillRect/>
          </a:stretch>
        </p:blipFill>
        <p:spPr>
          <a:xfrm>
            <a:off x="6552046" y="0"/>
            <a:ext cx="5639954" cy="6858000"/>
          </a:xfrm>
          <a:prstGeom prst="rect">
            <a:avLst/>
          </a:prstGeom>
        </p:spPr>
      </p:pic>
      <p:sp>
        <p:nvSpPr>
          <p:cNvPr id="40" name="进店方式：稻壳搜索“老油条”"/>
          <p:cNvSpPr txBox="1"/>
          <p:nvPr/>
        </p:nvSpPr>
        <p:spPr>
          <a:xfrm>
            <a:off x="1800080" y="2243184"/>
            <a:ext cx="3291863" cy="1015663"/>
          </a:xfrm>
          <a:prstGeom prst="rect">
            <a:avLst/>
          </a:prstGeom>
          <a:noFill/>
        </p:spPr>
        <p:txBody>
          <a:bodyPr wrap="none" rtlCol="0">
            <a:spAutoFit/>
            <a:scene3d>
              <a:camera prst="orthographicFront"/>
              <a:lightRig rig="threePt" dir="t"/>
            </a:scene3d>
            <a:sp3d contourW="12700"/>
          </a:bodyPr>
          <a:lstStyle>
            <a:defPPr>
              <a:defRPr lang="zh-CN"/>
            </a:defPPr>
            <a:lvl1pPr>
              <a:defRPr sz="4800" b="1">
                <a:solidFill>
                  <a:srgbClr val="0070C0"/>
                </a:solidFill>
                <a:latin typeface="+mj-ea"/>
                <a:ea typeface="+mj-ea"/>
              </a:defRPr>
            </a:lvl1pPr>
          </a:lstStyle>
          <a:p>
            <a:pPr>
              <a:defRPr/>
            </a:pPr>
            <a:r>
              <a:rPr lang="en-US" altLang="zh-CN" sz="6000"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 04</a:t>
            </a:r>
            <a:endParaRPr lang="zh-CN" altLang="en-US" sz="6000"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sp>
        <p:nvSpPr>
          <p:cNvPr id="41" name="文本框 40"/>
          <p:cNvSpPr txBox="1"/>
          <p:nvPr/>
        </p:nvSpPr>
        <p:spPr>
          <a:xfrm>
            <a:off x="1858136" y="4033433"/>
            <a:ext cx="6001708" cy="860425"/>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2000" dirty="0">
                <a:solidFill>
                  <a:srgbClr val="856849"/>
                </a:solidFill>
                <a:latin typeface="Century Gothic" panose="020B0502020202020204" pitchFamily="34" charset="0"/>
                <a:cs typeface="+mn-ea"/>
              </a:rPr>
              <a:t>Summary and outlook</a:t>
            </a:r>
            <a:endParaRPr lang="en-US" altLang="zh-CN" sz="2000" dirty="0">
              <a:solidFill>
                <a:srgbClr val="856849"/>
              </a:solidFill>
              <a:latin typeface="Century Gothic" panose="020B0502020202020204" pitchFamily="34" charset="0"/>
              <a:cs typeface="+mn-ea"/>
            </a:endParaRPr>
          </a:p>
          <a:p>
            <a:pPr>
              <a:lnSpc>
                <a:spcPct val="125000"/>
              </a:lnSpc>
            </a:pPr>
            <a:endParaRPr lang="en-US" altLang="zh-CN" sz="2000" dirty="0">
              <a:solidFill>
                <a:srgbClr val="856849"/>
              </a:solidFill>
              <a:latin typeface="Century Gothic" panose="020B0502020202020204" pitchFamily="34" charset="0"/>
              <a:cs typeface="+mn-ea"/>
            </a:endParaRPr>
          </a:p>
        </p:txBody>
      </p:sp>
      <p:sp>
        <p:nvSpPr>
          <p:cNvPr id="42" name="进店方式：稻壳搜索“老油条”"/>
          <p:cNvSpPr/>
          <p:nvPr/>
        </p:nvSpPr>
        <p:spPr>
          <a:xfrm>
            <a:off x="1858136" y="3233029"/>
            <a:ext cx="3103880" cy="706755"/>
          </a:xfrm>
          <a:prstGeom prst="rect">
            <a:avLst/>
          </a:prstGeom>
        </p:spPr>
        <p:txBody>
          <a:bodyPr wrap="none">
            <a:spAutoFit/>
            <a:scene3d>
              <a:camera prst="orthographicFront"/>
              <a:lightRig rig="threePt" dir="t"/>
            </a:scene3d>
            <a:sp3d contourW="12700"/>
          </a:bodyPr>
          <a:lstStyle/>
          <a:p>
            <a:r>
              <a:rPr lang="zh-CN" altLang="en-US" sz="4000" spc="600" dirty="0">
                <a:solidFill>
                  <a:srgbClr val="527B98"/>
                </a:solidFill>
                <a:latin typeface="微软雅黑" panose="020B0503020204020204" pitchFamily="34" charset="-122"/>
                <a:ea typeface="微软雅黑" panose="020B0503020204020204" pitchFamily="34" charset="-122"/>
              </a:rPr>
              <a:t>总结与</a:t>
            </a:r>
            <a:r>
              <a:rPr lang="zh-CN" altLang="en-US" sz="4000" spc="600" dirty="0">
                <a:solidFill>
                  <a:srgbClr val="527B98"/>
                </a:solidFill>
                <a:latin typeface="微软雅黑" panose="020B0503020204020204" pitchFamily="34" charset="-122"/>
                <a:ea typeface="微软雅黑" panose="020B0503020204020204" pitchFamily="34" charset="-122"/>
              </a:rPr>
              <a:t>展望</a:t>
            </a:r>
            <a:endParaRPr lang="zh-CN" altLang="en-US" sz="4000" spc="600" dirty="0">
              <a:solidFill>
                <a:srgbClr val="527B98"/>
              </a:solidFill>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2"/>
          <a:stretch>
            <a:fillRect/>
          </a:stretch>
        </p:blipFill>
        <p:spPr>
          <a:xfrm>
            <a:off x="1" y="3991429"/>
            <a:ext cx="3072112" cy="2866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p:tgtEl>
                                          <p:spTgt spid="42"/>
                                        </p:tgtEl>
                                        <p:attrNameLst>
                                          <p:attrName>ppt_y</p:attrName>
                                        </p:attrNameLst>
                                      </p:cBhvr>
                                      <p:tavLst>
                                        <p:tav tm="0">
                                          <p:val>
                                            <p:strVal val="#ppt_y+#ppt_h*1.125000"/>
                                          </p:val>
                                        </p:tav>
                                        <p:tav tm="100000">
                                          <p:val>
                                            <p:strVal val="#ppt_y"/>
                                          </p:val>
                                        </p:tav>
                                      </p:tavLst>
                                    </p:anim>
                                    <p:animEffect transition="in" filter="wipe(up)">
                                      <p:cBhvr>
                                        <p:cTn id="14" dur="500"/>
                                        <p:tgtEl>
                                          <p:spTgt spid="42"/>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p:tgtEl>
                                          <p:spTgt spid="41"/>
                                        </p:tgtEl>
                                        <p:attrNameLst>
                                          <p:attrName>ppt_y</p:attrName>
                                        </p:attrNameLst>
                                      </p:cBhvr>
                                      <p:tavLst>
                                        <p:tav tm="0">
                                          <p:val>
                                            <p:strVal val="#ppt_y-#ppt_h*1.125000"/>
                                          </p:val>
                                        </p:tav>
                                        <p:tav tm="100000">
                                          <p:val>
                                            <p:strVal val="#ppt_y"/>
                                          </p:val>
                                        </p:tav>
                                      </p:tavLst>
                                    </p:anim>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907143" y="658586"/>
            <a:ext cx="10377714" cy="5540828"/>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5234225" y="1116554"/>
            <a:ext cx="1723550" cy="923330"/>
          </a:xfrm>
          <a:prstGeom prst="rect">
            <a:avLst/>
          </a:prstGeom>
        </p:spPr>
        <p:txBody>
          <a:bodyPr wrap="none">
            <a:spAutoFit/>
          </a:bodyPr>
          <a:lstStyle/>
          <a:p>
            <a:pPr algn="ctr"/>
            <a:r>
              <a:rPr lang="zh-CN" altLang="en-US" sz="5400" spc="600" dirty="0">
                <a:solidFill>
                  <a:srgbClr val="527B98"/>
                </a:solidFill>
                <a:latin typeface="微软雅黑" panose="020B0503020204020204" pitchFamily="34" charset="-122"/>
                <a:ea typeface="微软雅黑" panose="020B0503020204020204" pitchFamily="34" charset="-122"/>
                <a:cs typeface="经典行书简" panose="02010609010101010101" pitchFamily="49" charset="-122"/>
              </a:rPr>
              <a:t>目录</a:t>
            </a:r>
            <a:endParaRPr lang="zh-CN" altLang="en-US" sz="5400" spc="600" dirty="0">
              <a:solidFill>
                <a:srgbClr val="527B98"/>
              </a:solidFill>
              <a:latin typeface="微软雅黑" panose="020B0503020204020204" pitchFamily="34" charset="-122"/>
              <a:ea typeface="微软雅黑" panose="020B0503020204020204" pitchFamily="34" charset="-122"/>
              <a:cs typeface="经典行书简" panose="02010609010101010101" pitchFamily="49" charset="-122"/>
            </a:endParaRPr>
          </a:p>
        </p:txBody>
      </p:sp>
      <p:sp>
        <p:nvSpPr>
          <p:cNvPr id="22" name="更多模板：稻壳搜索“老油条”"/>
          <p:cNvSpPr/>
          <p:nvPr/>
        </p:nvSpPr>
        <p:spPr>
          <a:xfrm>
            <a:off x="4875147" y="1887159"/>
            <a:ext cx="2441694"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CONTENTS</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sp>
        <p:nvSpPr>
          <p:cNvPr id="23" name="椭圆 22"/>
          <p:cNvSpPr/>
          <p:nvPr/>
        </p:nvSpPr>
        <p:spPr>
          <a:xfrm>
            <a:off x="2126455" y="2988551"/>
            <a:ext cx="641185" cy="641185"/>
          </a:xfrm>
          <a:prstGeom prst="ellipse">
            <a:avLst/>
          </a:pr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Bold" panose="020B0800000000000000" pitchFamily="34" charset="-122"/>
              <a:ea typeface="思源黑体 CN Bold" panose="020B0800000000000000" pitchFamily="34" charset="-122"/>
            </a:endParaRPr>
          </a:p>
        </p:txBody>
      </p:sp>
      <p:sp>
        <p:nvSpPr>
          <p:cNvPr id="24" name="文本框 23"/>
          <p:cNvSpPr txBox="1"/>
          <p:nvPr/>
        </p:nvSpPr>
        <p:spPr>
          <a:xfrm>
            <a:off x="2151772" y="3109088"/>
            <a:ext cx="590550"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01</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5" name="文本框 24"/>
          <p:cNvSpPr txBox="1"/>
          <p:nvPr/>
        </p:nvSpPr>
        <p:spPr>
          <a:xfrm>
            <a:off x="2853366" y="2920208"/>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研究背景与目的</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5" name="矩形 34"/>
          <p:cNvSpPr/>
          <p:nvPr/>
        </p:nvSpPr>
        <p:spPr>
          <a:xfrm>
            <a:off x="2853366" y="3452047"/>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
        <p:nvSpPr>
          <p:cNvPr id="26" name="椭圆 25"/>
          <p:cNvSpPr/>
          <p:nvPr/>
        </p:nvSpPr>
        <p:spPr>
          <a:xfrm>
            <a:off x="6733566" y="2988551"/>
            <a:ext cx="641185" cy="641185"/>
          </a:xfrm>
          <a:prstGeom prst="ellipse">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Bold" panose="020B0800000000000000" pitchFamily="34" charset="-122"/>
              <a:ea typeface="思源黑体 CN Bold" panose="020B0800000000000000" pitchFamily="34" charset="-122"/>
            </a:endParaRPr>
          </a:p>
        </p:txBody>
      </p:sp>
      <p:sp>
        <p:nvSpPr>
          <p:cNvPr id="27" name="文本框 26"/>
          <p:cNvSpPr txBox="1"/>
          <p:nvPr/>
        </p:nvSpPr>
        <p:spPr>
          <a:xfrm>
            <a:off x="6758883" y="3109088"/>
            <a:ext cx="590550" cy="400110"/>
          </a:xfrm>
          <a:prstGeom prst="rect">
            <a:avLst/>
          </a:prstGeom>
          <a:noFill/>
        </p:spPr>
        <p:txBody>
          <a:bodyPr wrap="square" rtlCol="0">
            <a:spAutoFit/>
          </a:bodyPr>
          <a:lstStyle/>
          <a:p>
            <a:pPr algn="ctr"/>
            <a:r>
              <a:rPr lang="en-US" altLang="zh-CN" sz="2000">
                <a:solidFill>
                  <a:schemeClr val="bg1"/>
                </a:solidFill>
                <a:latin typeface="思源黑体 CN Bold" panose="020B0800000000000000" pitchFamily="34" charset="-122"/>
                <a:ea typeface="思源黑体 CN Bold" panose="020B0800000000000000" pitchFamily="34" charset="-122"/>
              </a:rPr>
              <a:t>02</a:t>
            </a:r>
            <a:endParaRPr lang="zh-CN" altLang="en-US" sz="2000">
              <a:solidFill>
                <a:schemeClr val="bg1"/>
              </a:solidFill>
              <a:latin typeface="思源黑体 CN Bold" panose="020B0800000000000000" pitchFamily="34" charset="-122"/>
              <a:ea typeface="思源黑体 CN Bold" panose="020B0800000000000000" pitchFamily="34" charset="-122"/>
            </a:endParaRPr>
          </a:p>
        </p:txBody>
      </p:sp>
      <p:sp>
        <p:nvSpPr>
          <p:cNvPr id="28" name="文本框 27"/>
          <p:cNvSpPr txBox="1"/>
          <p:nvPr/>
        </p:nvSpPr>
        <p:spPr>
          <a:xfrm>
            <a:off x="7460477" y="2920208"/>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设计方法与思路</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6" name="矩形 35"/>
          <p:cNvSpPr/>
          <p:nvPr/>
        </p:nvSpPr>
        <p:spPr>
          <a:xfrm>
            <a:off x="7460477" y="3452047"/>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
        <p:nvSpPr>
          <p:cNvPr id="29" name="椭圆 28"/>
          <p:cNvSpPr/>
          <p:nvPr/>
        </p:nvSpPr>
        <p:spPr>
          <a:xfrm>
            <a:off x="2126455" y="4496657"/>
            <a:ext cx="641185" cy="641185"/>
          </a:xfrm>
          <a:prstGeom prst="ellipse">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2151772" y="4617194"/>
            <a:ext cx="590550"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03</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31" name="文本框 30"/>
          <p:cNvSpPr txBox="1"/>
          <p:nvPr/>
        </p:nvSpPr>
        <p:spPr>
          <a:xfrm>
            <a:off x="2853366" y="4428315"/>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结果</a:t>
            </a:r>
            <a:r>
              <a:rPr lang="zh-CN" altLang="en-US" sz="2800" b="1" dirty="0">
                <a:solidFill>
                  <a:srgbClr val="856849"/>
                </a:solidFill>
                <a:latin typeface="Century Gothic" panose="020B0502020202020204" pitchFamily="34" charset="0"/>
                <a:ea typeface="南宋书局体" panose="02000000000000000000" pitchFamily="2" charset="-122"/>
              </a:rPr>
              <a:t>与分析</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7" name="矩形 36"/>
          <p:cNvSpPr/>
          <p:nvPr/>
        </p:nvSpPr>
        <p:spPr>
          <a:xfrm>
            <a:off x="2853366" y="4966310"/>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
        <p:nvSpPr>
          <p:cNvPr id="32" name="椭圆 31"/>
          <p:cNvSpPr/>
          <p:nvPr/>
        </p:nvSpPr>
        <p:spPr>
          <a:xfrm>
            <a:off x="6733566" y="4496657"/>
            <a:ext cx="641185" cy="641185"/>
          </a:xfrm>
          <a:prstGeom prst="ellipse">
            <a:avLst/>
          </a:pr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Bold" panose="020B0800000000000000" pitchFamily="34" charset="-122"/>
              <a:ea typeface="思源黑体 CN Bold" panose="020B0800000000000000" pitchFamily="34" charset="-122"/>
            </a:endParaRPr>
          </a:p>
        </p:txBody>
      </p:sp>
      <p:sp>
        <p:nvSpPr>
          <p:cNvPr id="33" name="文本框 32"/>
          <p:cNvSpPr txBox="1"/>
          <p:nvPr/>
        </p:nvSpPr>
        <p:spPr>
          <a:xfrm>
            <a:off x="6758883" y="4617194"/>
            <a:ext cx="590550"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04</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34" name="文本框 33"/>
          <p:cNvSpPr txBox="1"/>
          <p:nvPr/>
        </p:nvSpPr>
        <p:spPr>
          <a:xfrm>
            <a:off x="7460477" y="4428315"/>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总结与</a:t>
            </a:r>
            <a:r>
              <a:rPr lang="zh-CN" altLang="en-US" sz="2800" b="1" dirty="0">
                <a:solidFill>
                  <a:srgbClr val="856849"/>
                </a:solidFill>
                <a:latin typeface="Century Gothic" panose="020B0502020202020204" pitchFamily="34" charset="0"/>
                <a:ea typeface="南宋书局体" panose="02000000000000000000" pitchFamily="2" charset="-122"/>
              </a:rPr>
              <a:t>展望</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8" name="矩形 37"/>
          <p:cNvSpPr/>
          <p:nvPr/>
        </p:nvSpPr>
        <p:spPr>
          <a:xfrm>
            <a:off x="7460477" y="4966310"/>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406400" y="406400"/>
            <a:ext cx="11379200" cy="60452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4937761" y="795123"/>
            <a:ext cx="2316480" cy="64516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总结问题</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22" name="更多模板：稻壳搜索“老油条”"/>
          <p:cNvSpPr/>
          <p:nvPr/>
        </p:nvSpPr>
        <p:spPr>
          <a:xfrm>
            <a:off x="5308761" y="1387966"/>
            <a:ext cx="1574470"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Part-04</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grpSp>
        <p:nvGrpSpPr>
          <p:cNvPr id="26" name="组合 25"/>
          <p:cNvGrpSpPr/>
          <p:nvPr>
            <p:custDataLst>
              <p:tags r:id="rId3"/>
            </p:custDataLst>
          </p:nvPr>
        </p:nvGrpSpPr>
        <p:grpSpPr>
          <a:xfrm>
            <a:off x="892175" y="2477770"/>
            <a:ext cx="10405110" cy="3596006"/>
            <a:chOff x="4938943" y="727450"/>
            <a:chExt cx="5944034" cy="1234296"/>
          </a:xfrm>
        </p:grpSpPr>
        <p:sp>
          <p:nvSpPr>
            <p:cNvPr id="27" name="任意多边形 26"/>
            <p:cNvSpPr/>
            <p:nvPr>
              <p:custDataLst>
                <p:tags r:id="rId4"/>
              </p:custDataLst>
            </p:nvPr>
          </p:nvSpPr>
          <p:spPr>
            <a:xfrm>
              <a:off x="4938943" y="1025332"/>
              <a:ext cx="1784371" cy="914400"/>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ln>
              <a:noFill/>
            </a:ln>
          </p:spPr>
          <p:style>
            <a:lnRef idx="2">
              <a:srgbClr val="F6C171">
                <a:shade val="50000"/>
              </a:srgbClr>
            </a:lnRef>
            <a:fillRef idx="1">
              <a:srgbClr val="F6C171"/>
            </a:fillRef>
            <a:effectRef idx="0">
              <a:srgbClr val="F6C171"/>
            </a:effectRef>
            <a:fontRef idx="minor">
              <a:sysClr val="window" lastClr="FFFFFF"/>
            </a:fontRef>
          </p:style>
          <p:txBody>
            <a:bodyPr rtlCol="0" anchor="ctr">
              <a:normAutofit/>
            </a:bodyPr>
            <a:p>
              <a:pPr algn="ctr"/>
              <a:r>
                <a:rPr lang="zh-CN" altLang="en-US" smtClean="0">
                  <a:solidFill>
                    <a:sysClr val="window" lastClr="FFFFFF"/>
                  </a:solidFill>
                </a:rPr>
                <a:t>设计方面：虽然使用了</a:t>
              </a:r>
              <a:r>
                <a:rPr lang="en-US" altLang="zh-CN" smtClean="0">
                  <a:solidFill>
                    <a:sysClr val="window" lastClr="FFFFFF"/>
                  </a:solidFill>
                </a:rPr>
                <a:t>uml</a:t>
              </a:r>
              <a:r>
                <a:rPr lang="zh-CN" altLang="en-US" smtClean="0">
                  <a:solidFill>
                    <a:sysClr val="window" lastClr="FFFFFF"/>
                  </a:solidFill>
                </a:rPr>
                <a:t>，但是系统部分细节设计依旧不清楚</a:t>
              </a:r>
              <a:endParaRPr lang="zh-CN" altLang="en-US" smtClean="0">
                <a:solidFill>
                  <a:sysClr val="window" lastClr="FFFFFF"/>
                </a:solidFill>
              </a:endParaRPr>
            </a:p>
          </p:txBody>
        </p:sp>
        <p:sp>
          <p:nvSpPr>
            <p:cNvPr id="28" name="任意多边形 27"/>
            <p:cNvSpPr/>
            <p:nvPr>
              <p:custDataLst>
                <p:tags r:id="rId5"/>
              </p:custDataLst>
            </p:nvPr>
          </p:nvSpPr>
          <p:spPr>
            <a:xfrm>
              <a:off x="5650022" y="727450"/>
              <a:ext cx="978201" cy="319924"/>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F27255"/>
            </a:solidFill>
            <a:ln>
              <a:noFill/>
            </a:ln>
          </p:spPr>
          <p:style>
            <a:lnRef idx="2">
              <a:srgbClr val="F6C171">
                <a:shade val="50000"/>
              </a:srgbClr>
            </a:lnRef>
            <a:fillRef idx="1">
              <a:srgbClr val="F6C171"/>
            </a:fillRef>
            <a:effectRef idx="0">
              <a:srgbClr val="F6C171"/>
            </a:effectRef>
            <a:fontRef idx="minor">
              <a:sysClr val="window" lastClr="FFFFFF"/>
            </a:fontRef>
          </p:style>
          <p:txBody>
            <a:bodyPr rtlCol="0" anchor="ctr">
              <a:normAutofit/>
            </a:bodyPr>
            <a:p>
              <a:pPr algn="r"/>
              <a:endParaRPr lang="zh-CN" altLang="en-US" dirty="0">
                <a:solidFill>
                  <a:sysClr val="window" lastClr="FFFFFF"/>
                </a:solidFill>
              </a:endParaRPr>
            </a:p>
          </p:txBody>
        </p:sp>
        <p:sp>
          <p:nvSpPr>
            <p:cNvPr id="38" name="任意多边形 37"/>
            <p:cNvSpPr/>
            <p:nvPr>
              <p:custDataLst>
                <p:tags r:id="rId6"/>
              </p:custDataLst>
            </p:nvPr>
          </p:nvSpPr>
          <p:spPr>
            <a:xfrm>
              <a:off x="6971073" y="1025332"/>
              <a:ext cx="1784371" cy="914400"/>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ln>
              <a:noFill/>
            </a:ln>
          </p:spPr>
          <p:style>
            <a:lnRef idx="2">
              <a:srgbClr val="F6C171">
                <a:shade val="50000"/>
              </a:srgbClr>
            </a:lnRef>
            <a:fillRef idx="1">
              <a:srgbClr val="F6C171"/>
            </a:fillRef>
            <a:effectRef idx="0">
              <a:srgbClr val="F6C171"/>
            </a:effectRef>
            <a:fontRef idx="minor">
              <a:sysClr val="window" lastClr="FFFFFF"/>
            </a:fontRef>
          </p:style>
          <p:txBody>
            <a:bodyPr rtlCol="0" anchor="ctr">
              <a:normAutofit/>
            </a:bodyPr>
            <a:p>
              <a:pPr algn="ctr"/>
              <a:r>
                <a:rPr lang="zh-CN" altLang="en-US" smtClean="0">
                  <a:solidFill>
                    <a:sysClr val="window" lastClr="FFFFFF"/>
                  </a:solidFill>
                </a:rPr>
                <a:t>规范方面：</a:t>
              </a:r>
              <a:r>
                <a:rPr lang="zh-CN" altLang="en-US" smtClean="0">
                  <a:sym typeface="+mn-ea"/>
                </a:rPr>
                <a:t>命名比较随意</a:t>
              </a:r>
              <a:endParaRPr lang="zh-CN" altLang="en-US" smtClean="0">
                <a:solidFill>
                  <a:sysClr val="window" lastClr="FFFFFF"/>
                </a:solidFill>
              </a:endParaRPr>
            </a:p>
            <a:p>
              <a:pPr algn="ctr"/>
              <a:r>
                <a:rPr lang="zh-CN" altLang="en-US" smtClean="0">
                  <a:solidFill>
                    <a:sysClr val="window" lastClr="FFFFFF"/>
                  </a:solidFill>
                </a:rPr>
                <a:t>、系统结构较为混乱</a:t>
              </a:r>
              <a:endParaRPr lang="zh-CN" altLang="en-US" smtClean="0">
                <a:solidFill>
                  <a:sysClr val="window" lastClr="FFFFFF"/>
                </a:solidFill>
              </a:endParaRPr>
            </a:p>
          </p:txBody>
        </p:sp>
        <p:sp>
          <p:nvSpPr>
            <p:cNvPr id="39" name="任意多边形 38"/>
            <p:cNvSpPr/>
            <p:nvPr>
              <p:custDataLst>
                <p:tags r:id="rId7"/>
              </p:custDataLst>
            </p:nvPr>
          </p:nvSpPr>
          <p:spPr>
            <a:xfrm>
              <a:off x="9098606" y="1047346"/>
              <a:ext cx="1784371" cy="914400"/>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ln>
              <a:noFill/>
            </a:ln>
          </p:spPr>
          <p:style>
            <a:lnRef idx="2">
              <a:srgbClr val="F6C171">
                <a:shade val="50000"/>
              </a:srgbClr>
            </a:lnRef>
            <a:fillRef idx="1">
              <a:srgbClr val="F6C171"/>
            </a:fillRef>
            <a:effectRef idx="0">
              <a:srgbClr val="F6C171"/>
            </a:effectRef>
            <a:fontRef idx="minor">
              <a:sysClr val="window" lastClr="FFFFFF"/>
            </a:fontRef>
          </p:style>
          <p:txBody>
            <a:bodyPr rtlCol="0" anchor="ctr">
              <a:normAutofit lnSpcReduction="10000"/>
            </a:bodyPr>
            <a:p>
              <a:pPr algn="ctr"/>
              <a:r>
                <a:rPr lang="zh-CN" altLang="en-US" smtClean="0">
                  <a:solidFill>
                    <a:sysClr val="window" lastClr="FFFFFF"/>
                  </a:solidFill>
                </a:rPr>
                <a:t>开发方面：模块化开发较为混乱、方法没有进行注释</a:t>
              </a:r>
              <a:endParaRPr lang="zh-CN" altLang="en-US" smtClean="0">
                <a:solidFill>
                  <a:sysClr val="window" lastClr="FFFFFF"/>
                </a:solidFill>
              </a:endParaRPr>
            </a:p>
          </p:txBody>
        </p:sp>
        <p:sp>
          <p:nvSpPr>
            <p:cNvPr id="45" name="任意多边形 44"/>
            <p:cNvSpPr/>
            <p:nvPr>
              <p:custDataLst>
                <p:tags r:id="rId8"/>
              </p:custDataLst>
            </p:nvPr>
          </p:nvSpPr>
          <p:spPr>
            <a:xfrm>
              <a:off x="7762682" y="733989"/>
              <a:ext cx="978201" cy="319924"/>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F27255"/>
            </a:solidFill>
            <a:ln>
              <a:noFill/>
            </a:ln>
          </p:spPr>
          <p:style>
            <a:lnRef idx="2">
              <a:srgbClr val="F6C171">
                <a:shade val="50000"/>
              </a:srgbClr>
            </a:lnRef>
            <a:fillRef idx="1">
              <a:srgbClr val="F6C171"/>
            </a:fillRef>
            <a:effectRef idx="0">
              <a:srgbClr val="F6C171"/>
            </a:effectRef>
            <a:fontRef idx="minor">
              <a:sysClr val="window" lastClr="FFFFFF"/>
            </a:fontRef>
          </p:style>
          <p:txBody>
            <a:bodyPr rtlCol="0" anchor="ctr">
              <a:normAutofit/>
            </a:bodyPr>
            <a:p>
              <a:pPr algn="r"/>
              <a:endParaRPr lang="en-US" altLang="zh-CN" dirty="0">
                <a:solidFill>
                  <a:sysClr val="window" lastClr="FFFFFF"/>
                </a:solidFill>
              </a:endParaRPr>
            </a:p>
          </p:txBody>
        </p:sp>
        <p:sp>
          <p:nvSpPr>
            <p:cNvPr id="46" name="任意多边形 45"/>
            <p:cNvSpPr/>
            <p:nvPr>
              <p:custDataLst>
                <p:tags r:id="rId9"/>
              </p:custDataLst>
            </p:nvPr>
          </p:nvSpPr>
          <p:spPr>
            <a:xfrm>
              <a:off x="9893843" y="760144"/>
              <a:ext cx="978201" cy="319924"/>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F27255"/>
            </a:solidFill>
            <a:ln>
              <a:noFill/>
            </a:ln>
          </p:spPr>
          <p:style>
            <a:lnRef idx="2">
              <a:srgbClr val="F6C171">
                <a:shade val="50000"/>
              </a:srgbClr>
            </a:lnRef>
            <a:fillRef idx="1">
              <a:srgbClr val="F6C171"/>
            </a:fillRef>
            <a:effectRef idx="0">
              <a:srgbClr val="F6C171"/>
            </a:effectRef>
            <a:fontRef idx="minor">
              <a:sysClr val="window" lastClr="FFFFFF"/>
            </a:fontRef>
          </p:style>
          <p:txBody>
            <a:bodyPr rtlCol="0" anchor="ctr">
              <a:normAutofit/>
            </a:bodyPr>
            <a:p>
              <a:pPr algn="r"/>
              <a:endParaRPr lang="en-US" altLang="zh-CN" dirty="0">
                <a:solidFill>
                  <a:sysClr val="window" lastClr="FFFFFF"/>
                </a:solidFill>
              </a:endParaRPr>
            </a:p>
          </p:txBody>
        </p:sp>
      </p:grpSp>
      <p:sp>
        <p:nvSpPr>
          <p:cNvPr id="2" name="文本框 1"/>
          <p:cNvSpPr txBox="1"/>
          <p:nvPr/>
        </p:nvSpPr>
        <p:spPr>
          <a:xfrm>
            <a:off x="2661285" y="3060700"/>
            <a:ext cx="4064000" cy="368300"/>
          </a:xfrm>
          <a:prstGeom prst="rect">
            <a:avLst/>
          </a:prstGeom>
          <a:noFill/>
        </p:spPr>
        <p:txBody>
          <a:bodyPr wrap="square" rtlCol="0">
            <a:spAutoFit/>
          </a:bodyPr>
          <a:p>
            <a:r>
              <a:rPr lang="zh-CN" altLang="en-US"/>
              <a:t>设计方面</a:t>
            </a:r>
            <a:endParaRPr lang="zh-CN" altLang="en-US"/>
          </a:p>
        </p:txBody>
      </p:sp>
      <p:sp>
        <p:nvSpPr>
          <p:cNvPr id="4" name="文本框 3"/>
          <p:cNvSpPr txBox="1"/>
          <p:nvPr/>
        </p:nvSpPr>
        <p:spPr>
          <a:xfrm>
            <a:off x="6290945" y="3041650"/>
            <a:ext cx="4064000" cy="368300"/>
          </a:xfrm>
          <a:prstGeom prst="rect">
            <a:avLst/>
          </a:prstGeom>
          <a:noFill/>
        </p:spPr>
        <p:txBody>
          <a:bodyPr wrap="square" rtlCol="0">
            <a:spAutoFit/>
          </a:bodyPr>
          <a:p>
            <a:r>
              <a:rPr lang="zh-CN" altLang="en-US"/>
              <a:t>规范方面</a:t>
            </a:r>
            <a:endParaRPr lang="zh-CN" altLang="en-US"/>
          </a:p>
        </p:txBody>
      </p:sp>
      <p:sp>
        <p:nvSpPr>
          <p:cNvPr id="5" name="文本框 4"/>
          <p:cNvSpPr txBox="1"/>
          <p:nvPr/>
        </p:nvSpPr>
        <p:spPr>
          <a:xfrm>
            <a:off x="10046970" y="3041650"/>
            <a:ext cx="4064000" cy="368300"/>
          </a:xfrm>
          <a:prstGeom prst="rect">
            <a:avLst/>
          </a:prstGeom>
          <a:noFill/>
        </p:spPr>
        <p:txBody>
          <a:bodyPr wrap="square" rtlCol="0">
            <a:spAutoFit/>
          </a:bodyPr>
          <a:p>
            <a:r>
              <a:rPr lang="zh-CN" altLang="en-US"/>
              <a:t>开发方面</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406400" y="406400"/>
            <a:ext cx="11379200" cy="60452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5471161" y="795123"/>
            <a:ext cx="1249680" cy="64516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展望</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7" name="矩形 6"/>
          <p:cNvSpPr/>
          <p:nvPr/>
        </p:nvSpPr>
        <p:spPr>
          <a:xfrm rot="2706951">
            <a:off x="5300077" y="3393543"/>
            <a:ext cx="1349394" cy="13493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0" name="任意多边形 13"/>
          <p:cNvSpPr/>
          <p:nvPr/>
        </p:nvSpPr>
        <p:spPr>
          <a:xfrm>
            <a:off x="1607129" y="3124442"/>
            <a:ext cx="4032738"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1" name="五边形 14"/>
          <p:cNvSpPr/>
          <p:nvPr/>
        </p:nvSpPr>
        <p:spPr>
          <a:xfrm rot="16200000">
            <a:off x="4747160" y="2233643"/>
            <a:ext cx="978408" cy="803189"/>
          </a:xfrm>
          <a:prstGeom prst="homePlate">
            <a:avLst>
              <a:gd name="adj" fmla="val 31538"/>
            </a:avLst>
          </a:prstGeom>
          <a:solidFill>
            <a:srgbClr val="527B9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5" name="任意多边形 17"/>
          <p:cNvSpPr/>
          <p:nvPr/>
        </p:nvSpPr>
        <p:spPr>
          <a:xfrm rot="10800000" flipV="1">
            <a:off x="6319788" y="3124442"/>
            <a:ext cx="4265084"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6" name="五边形 18"/>
          <p:cNvSpPr/>
          <p:nvPr/>
        </p:nvSpPr>
        <p:spPr>
          <a:xfrm rot="16200000" flipV="1">
            <a:off x="6234087" y="2233643"/>
            <a:ext cx="978408" cy="803189"/>
          </a:xfrm>
          <a:prstGeom prst="homePlate">
            <a:avLst>
              <a:gd name="adj" fmla="val 31538"/>
            </a:avLst>
          </a:prstGeom>
          <a:solidFill>
            <a:srgbClr val="E5B8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9" name="矩形 18"/>
          <p:cNvSpPr/>
          <p:nvPr/>
        </p:nvSpPr>
        <p:spPr>
          <a:xfrm>
            <a:off x="4814275" y="2443441"/>
            <a:ext cx="890516" cy="461665"/>
          </a:xfrm>
          <a:prstGeom prst="rect">
            <a:avLst/>
          </a:prstGeom>
        </p:spPr>
        <p:txBody>
          <a:bodyPr wrap="square">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01</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21" name="矩形 20"/>
          <p:cNvSpPr/>
          <p:nvPr/>
        </p:nvSpPr>
        <p:spPr>
          <a:xfrm>
            <a:off x="6278033" y="2447273"/>
            <a:ext cx="890516" cy="460375"/>
          </a:xfrm>
          <a:prstGeom prst="rect">
            <a:avLst/>
          </a:prstGeom>
        </p:spPr>
        <p:txBody>
          <a:bodyPr wrap="square">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02</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23" name="矩形 22"/>
          <p:cNvSpPr/>
          <p:nvPr/>
        </p:nvSpPr>
        <p:spPr>
          <a:xfrm>
            <a:off x="6380707" y="5185762"/>
            <a:ext cx="680546" cy="461665"/>
          </a:xfrm>
          <a:prstGeom prst="rect">
            <a:avLst/>
          </a:prstGeom>
        </p:spPr>
        <p:txBody>
          <a:bodyPr wrap="square">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04</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32" name="矩形 31"/>
          <p:cNvSpPr/>
          <p:nvPr/>
        </p:nvSpPr>
        <p:spPr>
          <a:xfrm rot="2706951">
            <a:off x="5389607" y="3472682"/>
            <a:ext cx="1177262" cy="1177260"/>
          </a:xfrm>
          <a:prstGeom prst="rect">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Freeform 299"/>
          <p:cNvSpPr>
            <a:spLocks noEditPoints="1"/>
          </p:cNvSpPr>
          <p:nvPr/>
        </p:nvSpPr>
        <p:spPr bwMode="auto">
          <a:xfrm>
            <a:off x="9844503" y="3427696"/>
            <a:ext cx="196683" cy="196683"/>
          </a:xfrm>
          <a:custGeom>
            <a:avLst/>
            <a:gdLst>
              <a:gd name="T0" fmla="*/ 156 w 183"/>
              <a:gd name="T1" fmla="*/ 27 h 184"/>
              <a:gd name="T2" fmla="*/ 183 w 183"/>
              <a:gd name="T3" fmla="*/ 92 h 184"/>
              <a:gd name="T4" fmla="*/ 156 w 183"/>
              <a:gd name="T5" fmla="*/ 157 h 184"/>
              <a:gd name="T6" fmla="*/ 27 w 183"/>
              <a:gd name="T7" fmla="*/ 157 h 184"/>
              <a:gd name="T8" fmla="*/ 0 w 183"/>
              <a:gd name="T9" fmla="*/ 92 h 184"/>
              <a:gd name="T10" fmla="*/ 27 w 183"/>
              <a:gd name="T11" fmla="*/ 27 h 184"/>
              <a:gd name="T12" fmla="*/ 79 w 183"/>
              <a:gd name="T13" fmla="*/ 15 h 184"/>
              <a:gd name="T14" fmla="*/ 78 w 183"/>
              <a:gd name="T15" fmla="*/ 20 h 184"/>
              <a:gd name="T16" fmla="*/ 55 w 183"/>
              <a:gd name="T17" fmla="*/ 58 h 184"/>
              <a:gd name="T18" fmla="*/ 68 w 183"/>
              <a:gd name="T19" fmla="*/ 58 h 184"/>
              <a:gd name="T20" fmla="*/ 96 w 183"/>
              <a:gd name="T21" fmla="*/ 72 h 184"/>
              <a:gd name="T22" fmla="*/ 93 w 183"/>
              <a:gd name="T23" fmla="*/ 96 h 184"/>
              <a:gd name="T24" fmla="*/ 84 w 183"/>
              <a:gd name="T25" fmla="*/ 124 h 184"/>
              <a:gd name="T26" fmla="*/ 85 w 183"/>
              <a:gd name="T27" fmla="*/ 144 h 184"/>
              <a:gd name="T28" fmla="*/ 58 w 183"/>
              <a:gd name="T29" fmla="*/ 144 h 184"/>
              <a:gd name="T30" fmla="*/ 36 w 183"/>
              <a:gd name="T31" fmla="*/ 117 h 184"/>
              <a:gd name="T32" fmla="*/ 24 w 183"/>
              <a:gd name="T33" fmla="*/ 81 h 184"/>
              <a:gd name="T34" fmla="*/ 19 w 183"/>
              <a:gd name="T35" fmla="*/ 79 h 184"/>
              <a:gd name="T36" fmla="*/ 14 w 183"/>
              <a:gd name="T37" fmla="*/ 92 h 184"/>
              <a:gd name="T38" fmla="*/ 66 w 183"/>
              <a:gd name="T39" fmla="*/ 165 h 184"/>
              <a:gd name="T40" fmla="*/ 129 w 183"/>
              <a:gd name="T41" fmla="*/ 160 h 184"/>
              <a:gd name="T42" fmla="*/ 146 w 183"/>
              <a:gd name="T43" fmla="*/ 147 h 184"/>
              <a:gd name="T44" fmla="*/ 148 w 183"/>
              <a:gd name="T45" fmla="*/ 140 h 184"/>
              <a:gd name="T46" fmla="*/ 137 w 183"/>
              <a:gd name="T47" fmla="*/ 139 h 184"/>
              <a:gd name="T48" fmla="*/ 136 w 183"/>
              <a:gd name="T49" fmla="*/ 112 h 184"/>
              <a:gd name="T50" fmla="*/ 124 w 183"/>
              <a:gd name="T51" fmla="*/ 83 h 184"/>
              <a:gd name="T52" fmla="*/ 117 w 183"/>
              <a:gd name="T53" fmla="*/ 48 h 184"/>
              <a:gd name="T54" fmla="*/ 103 w 183"/>
              <a:gd name="T55" fmla="*/ 36 h 184"/>
              <a:gd name="T56" fmla="*/ 102 w 183"/>
              <a:gd name="T57" fmla="*/ 31 h 184"/>
              <a:gd name="T58" fmla="*/ 91 w 183"/>
              <a:gd name="T59" fmla="*/ 14 h 184"/>
              <a:gd name="T60" fmla="*/ 17 w 183"/>
              <a:gd name="T61" fmla="*/ 71 h 184"/>
              <a:gd name="T62" fmla="*/ 17 w 183"/>
              <a:gd name="T63" fmla="*/ 71 h 184"/>
              <a:gd name="T64" fmla="*/ 32 w 183"/>
              <a:gd name="T65" fmla="*/ 84 h 184"/>
              <a:gd name="T66" fmla="*/ 40 w 183"/>
              <a:gd name="T67" fmla="*/ 110 h 184"/>
              <a:gd name="T68" fmla="*/ 64 w 183"/>
              <a:gd name="T69" fmla="*/ 138 h 184"/>
              <a:gd name="T70" fmla="*/ 76 w 183"/>
              <a:gd name="T71" fmla="*/ 131 h 184"/>
              <a:gd name="T72" fmla="*/ 75 w 183"/>
              <a:gd name="T73" fmla="*/ 115 h 184"/>
              <a:gd name="T74" fmla="*/ 90 w 183"/>
              <a:gd name="T75" fmla="*/ 84 h 184"/>
              <a:gd name="T76" fmla="*/ 81 w 183"/>
              <a:gd name="T77" fmla="*/ 70 h 184"/>
              <a:gd name="T78" fmla="*/ 68 w 183"/>
              <a:gd name="T79" fmla="*/ 67 h 184"/>
              <a:gd name="T80" fmla="*/ 63 w 183"/>
              <a:gd name="T81" fmla="*/ 39 h 184"/>
              <a:gd name="T82" fmla="*/ 70 w 183"/>
              <a:gd name="T83" fmla="*/ 17 h 184"/>
              <a:gd name="T84" fmla="*/ 36 w 183"/>
              <a:gd name="T85" fmla="*/ 37 h 184"/>
              <a:gd name="T86" fmla="*/ 116 w 183"/>
              <a:gd name="T87" fmla="*/ 166 h 184"/>
              <a:gd name="T88" fmla="*/ 87 w 183"/>
              <a:gd name="T89" fmla="*/ 168 h 184"/>
              <a:gd name="T90" fmla="*/ 91 w 183"/>
              <a:gd name="T91" fmla="*/ 170 h 184"/>
              <a:gd name="T92" fmla="*/ 166 w 183"/>
              <a:gd name="T93" fmla="*/ 108 h 184"/>
              <a:gd name="T94" fmla="*/ 168 w 183"/>
              <a:gd name="T95" fmla="*/ 107 h 184"/>
              <a:gd name="T96" fmla="*/ 146 w 183"/>
              <a:gd name="T97" fmla="*/ 37 h 184"/>
              <a:gd name="T98" fmla="*/ 146 w 183"/>
              <a:gd name="T99" fmla="*/ 37 h 184"/>
              <a:gd name="T100" fmla="*/ 111 w 183"/>
              <a:gd name="T101" fmla="*/ 30 h 184"/>
              <a:gd name="T102" fmla="*/ 111 w 183"/>
              <a:gd name="T103" fmla="*/ 33 h 184"/>
              <a:gd name="T104" fmla="*/ 119 w 183"/>
              <a:gd name="T105" fmla="*/ 36 h 184"/>
              <a:gd name="T106" fmla="*/ 123 w 183"/>
              <a:gd name="T107" fmla="*/ 53 h 184"/>
              <a:gd name="T108" fmla="*/ 128 w 183"/>
              <a:gd name="T109" fmla="*/ 76 h 184"/>
              <a:gd name="T110" fmla="*/ 145 w 183"/>
              <a:gd name="T111" fmla="*/ 114 h 184"/>
              <a:gd name="T112" fmla="*/ 144 w 183"/>
              <a:gd name="T113" fmla="*/ 132 h 184"/>
              <a:gd name="T114" fmla="*/ 166 w 183"/>
              <a:gd name="T115" fmla="*/ 108 h 184"/>
              <a:gd name="T116" fmla="*/ 120 w 183"/>
              <a:gd name="T117" fmla="*/ 44 h 184"/>
              <a:gd name="T118" fmla="*/ 120 w 183"/>
              <a:gd name="T119" fmla="*/ 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 h="184">
                <a:moveTo>
                  <a:pt x="91" y="0"/>
                </a:moveTo>
                <a:cubicBezTo>
                  <a:pt x="117" y="0"/>
                  <a:pt x="140" y="11"/>
                  <a:pt x="156" y="27"/>
                </a:cubicBezTo>
                <a:cubicBezTo>
                  <a:pt x="156" y="27"/>
                  <a:pt x="156" y="27"/>
                  <a:pt x="156" y="27"/>
                </a:cubicBezTo>
                <a:cubicBezTo>
                  <a:pt x="173" y="44"/>
                  <a:pt x="183" y="67"/>
                  <a:pt x="183" y="92"/>
                </a:cubicBezTo>
                <a:cubicBezTo>
                  <a:pt x="183" y="117"/>
                  <a:pt x="173" y="140"/>
                  <a:pt x="156" y="157"/>
                </a:cubicBezTo>
                <a:cubicBezTo>
                  <a:pt x="156" y="157"/>
                  <a:pt x="156" y="157"/>
                  <a:pt x="156" y="157"/>
                </a:cubicBezTo>
                <a:cubicBezTo>
                  <a:pt x="139" y="174"/>
                  <a:pt x="117" y="184"/>
                  <a:pt x="91" y="184"/>
                </a:cubicBezTo>
                <a:cubicBezTo>
                  <a:pt x="66" y="184"/>
                  <a:pt x="43" y="173"/>
                  <a:pt x="27" y="157"/>
                </a:cubicBezTo>
                <a:cubicBezTo>
                  <a:pt x="26" y="157"/>
                  <a:pt x="26" y="157"/>
                  <a:pt x="26" y="157"/>
                </a:cubicBezTo>
                <a:cubicBezTo>
                  <a:pt x="10" y="140"/>
                  <a:pt x="0" y="117"/>
                  <a:pt x="0" y="92"/>
                </a:cubicBezTo>
                <a:cubicBezTo>
                  <a:pt x="0" y="67"/>
                  <a:pt x="10" y="44"/>
                  <a:pt x="26" y="27"/>
                </a:cubicBezTo>
                <a:cubicBezTo>
                  <a:pt x="27" y="27"/>
                  <a:pt x="27" y="27"/>
                  <a:pt x="27" y="27"/>
                </a:cubicBezTo>
                <a:cubicBezTo>
                  <a:pt x="43" y="10"/>
                  <a:pt x="66" y="0"/>
                  <a:pt x="91" y="0"/>
                </a:cubicBezTo>
                <a:close/>
                <a:moveTo>
                  <a:pt x="79" y="15"/>
                </a:moveTo>
                <a:cubicBezTo>
                  <a:pt x="79" y="15"/>
                  <a:pt x="79" y="15"/>
                  <a:pt x="79" y="15"/>
                </a:cubicBezTo>
                <a:cubicBezTo>
                  <a:pt x="79" y="17"/>
                  <a:pt x="78" y="18"/>
                  <a:pt x="78" y="20"/>
                </a:cubicBezTo>
                <a:cubicBezTo>
                  <a:pt x="76" y="29"/>
                  <a:pt x="74" y="40"/>
                  <a:pt x="69" y="45"/>
                </a:cubicBezTo>
                <a:cubicBezTo>
                  <a:pt x="67" y="47"/>
                  <a:pt x="55" y="55"/>
                  <a:pt x="55" y="58"/>
                </a:cubicBezTo>
                <a:cubicBezTo>
                  <a:pt x="55" y="58"/>
                  <a:pt x="58" y="58"/>
                  <a:pt x="68" y="58"/>
                </a:cubicBezTo>
                <a:cubicBezTo>
                  <a:pt x="68" y="58"/>
                  <a:pt x="68" y="58"/>
                  <a:pt x="68" y="58"/>
                </a:cubicBezTo>
                <a:cubicBezTo>
                  <a:pt x="73" y="58"/>
                  <a:pt x="80" y="60"/>
                  <a:pt x="86" y="63"/>
                </a:cubicBezTo>
                <a:cubicBezTo>
                  <a:pt x="90" y="65"/>
                  <a:pt x="93" y="68"/>
                  <a:pt x="96" y="72"/>
                </a:cubicBezTo>
                <a:cubicBezTo>
                  <a:pt x="99" y="76"/>
                  <a:pt x="100" y="81"/>
                  <a:pt x="99" y="86"/>
                </a:cubicBezTo>
                <a:cubicBezTo>
                  <a:pt x="98" y="89"/>
                  <a:pt x="96" y="92"/>
                  <a:pt x="93" y="96"/>
                </a:cubicBezTo>
                <a:cubicBezTo>
                  <a:pt x="83" y="107"/>
                  <a:pt x="83" y="108"/>
                  <a:pt x="84" y="114"/>
                </a:cubicBezTo>
                <a:cubicBezTo>
                  <a:pt x="84" y="117"/>
                  <a:pt x="84" y="120"/>
                  <a:pt x="84" y="124"/>
                </a:cubicBezTo>
                <a:cubicBezTo>
                  <a:pt x="85" y="127"/>
                  <a:pt x="85" y="129"/>
                  <a:pt x="85" y="131"/>
                </a:cubicBezTo>
                <a:cubicBezTo>
                  <a:pt x="85" y="137"/>
                  <a:pt x="85" y="141"/>
                  <a:pt x="85" y="144"/>
                </a:cubicBezTo>
                <a:cubicBezTo>
                  <a:pt x="85" y="145"/>
                  <a:pt x="85" y="145"/>
                  <a:pt x="85" y="145"/>
                </a:cubicBezTo>
                <a:cubicBezTo>
                  <a:pt x="82" y="165"/>
                  <a:pt x="64" y="151"/>
                  <a:pt x="58" y="144"/>
                </a:cubicBezTo>
                <a:cubicBezTo>
                  <a:pt x="51" y="136"/>
                  <a:pt x="44" y="126"/>
                  <a:pt x="43" y="122"/>
                </a:cubicBezTo>
                <a:cubicBezTo>
                  <a:pt x="42" y="120"/>
                  <a:pt x="39" y="119"/>
                  <a:pt x="36" y="117"/>
                </a:cubicBezTo>
                <a:cubicBezTo>
                  <a:pt x="30" y="114"/>
                  <a:pt x="22" y="110"/>
                  <a:pt x="22" y="99"/>
                </a:cubicBezTo>
                <a:cubicBezTo>
                  <a:pt x="22" y="91"/>
                  <a:pt x="23" y="85"/>
                  <a:pt x="24" y="81"/>
                </a:cubicBezTo>
                <a:cubicBezTo>
                  <a:pt x="25" y="79"/>
                  <a:pt x="26" y="79"/>
                  <a:pt x="26" y="79"/>
                </a:cubicBezTo>
                <a:cubicBezTo>
                  <a:pt x="24" y="78"/>
                  <a:pt x="22" y="79"/>
                  <a:pt x="19" y="79"/>
                </a:cubicBezTo>
                <a:cubicBezTo>
                  <a:pt x="18" y="80"/>
                  <a:pt x="16" y="80"/>
                  <a:pt x="15" y="80"/>
                </a:cubicBezTo>
                <a:cubicBezTo>
                  <a:pt x="14" y="84"/>
                  <a:pt x="14" y="88"/>
                  <a:pt x="14" y="92"/>
                </a:cubicBezTo>
                <a:cubicBezTo>
                  <a:pt x="14" y="113"/>
                  <a:pt x="22" y="133"/>
                  <a:pt x="36" y="147"/>
                </a:cubicBezTo>
                <a:cubicBezTo>
                  <a:pt x="45" y="155"/>
                  <a:pt x="55" y="162"/>
                  <a:pt x="66" y="165"/>
                </a:cubicBezTo>
                <a:cubicBezTo>
                  <a:pt x="73" y="164"/>
                  <a:pt x="79" y="161"/>
                  <a:pt x="86" y="160"/>
                </a:cubicBezTo>
                <a:cubicBezTo>
                  <a:pt x="100" y="157"/>
                  <a:pt x="114" y="155"/>
                  <a:pt x="129" y="160"/>
                </a:cubicBezTo>
                <a:cubicBezTo>
                  <a:pt x="135" y="156"/>
                  <a:pt x="141" y="152"/>
                  <a:pt x="146" y="147"/>
                </a:cubicBezTo>
                <a:cubicBezTo>
                  <a:pt x="146" y="147"/>
                  <a:pt x="146" y="147"/>
                  <a:pt x="146" y="147"/>
                </a:cubicBezTo>
                <a:cubicBezTo>
                  <a:pt x="150" y="143"/>
                  <a:pt x="154" y="139"/>
                  <a:pt x="157" y="134"/>
                </a:cubicBezTo>
                <a:cubicBezTo>
                  <a:pt x="153" y="137"/>
                  <a:pt x="150" y="139"/>
                  <a:pt x="148" y="140"/>
                </a:cubicBezTo>
                <a:cubicBezTo>
                  <a:pt x="144" y="142"/>
                  <a:pt x="141" y="142"/>
                  <a:pt x="138" y="140"/>
                </a:cubicBezTo>
                <a:cubicBezTo>
                  <a:pt x="138" y="140"/>
                  <a:pt x="137" y="140"/>
                  <a:pt x="137" y="139"/>
                </a:cubicBezTo>
                <a:cubicBezTo>
                  <a:pt x="136" y="139"/>
                  <a:pt x="136" y="139"/>
                  <a:pt x="136" y="139"/>
                </a:cubicBezTo>
                <a:cubicBezTo>
                  <a:pt x="130" y="132"/>
                  <a:pt x="133" y="122"/>
                  <a:pt x="136" y="112"/>
                </a:cubicBezTo>
                <a:cubicBezTo>
                  <a:pt x="140" y="101"/>
                  <a:pt x="144" y="90"/>
                  <a:pt x="130" y="86"/>
                </a:cubicBezTo>
                <a:cubicBezTo>
                  <a:pt x="128" y="85"/>
                  <a:pt x="126" y="84"/>
                  <a:pt x="124" y="83"/>
                </a:cubicBezTo>
                <a:cubicBezTo>
                  <a:pt x="119" y="80"/>
                  <a:pt x="114" y="76"/>
                  <a:pt x="112" y="72"/>
                </a:cubicBezTo>
                <a:cubicBezTo>
                  <a:pt x="105" y="61"/>
                  <a:pt x="110" y="55"/>
                  <a:pt x="117" y="48"/>
                </a:cubicBezTo>
                <a:cubicBezTo>
                  <a:pt x="118" y="46"/>
                  <a:pt x="119" y="45"/>
                  <a:pt x="120" y="44"/>
                </a:cubicBezTo>
                <a:cubicBezTo>
                  <a:pt x="114" y="45"/>
                  <a:pt x="107" y="45"/>
                  <a:pt x="103" y="36"/>
                </a:cubicBezTo>
                <a:cubicBezTo>
                  <a:pt x="103" y="34"/>
                  <a:pt x="103" y="33"/>
                  <a:pt x="102" y="31"/>
                </a:cubicBezTo>
                <a:cubicBezTo>
                  <a:pt x="102" y="31"/>
                  <a:pt x="102" y="31"/>
                  <a:pt x="102" y="31"/>
                </a:cubicBezTo>
                <a:cubicBezTo>
                  <a:pt x="102" y="23"/>
                  <a:pt x="97" y="20"/>
                  <a:pt x="92" y="14"/>
                </a:cubicBezTo>
                <a:cubicBezTo>
                  <a:pt x="91" y="14"/>
                  <a:pt x="91" y="14"/>
                  <a:pt x="91" y="14"/>
                </a:cubicBezTo>
                <a:cubicBezTo>
                  <a:pt x="87" y="14"/>
                  <a:pt x="83" y="15"/>
                  <a:pt x="79" y="15"/>
                </a:cubicBezTo>
                <a:close/>
                <a:moveTo>
                  <a:pt x="17" y="71"/>
                </a:moveTo>
                <a:cubicBezTo>
                  <a:pt x="17" y="71"/>
                  <a:pt x="17" y="71"/>
                  <a:pt x="17" y="71"/>
                </a:cubicBezTo>
                <a:cubicBezTo>
                  <a:pt x="17" y="71"/>
                  <a:pt x="17" y="71"/>
                  <a:pt x="17" y="71"/>
                </a:cubicBezTo>
                <a:cubicBezTo>
                  <a:pt x="21" y="70"/>
                  <a:pt x="25" y="69"/>
                  <a:pt x="28" y="71"/>
                </a:cubicBezTo>
                <a:cubicBezTo>
                  <a:pt x="35" y="73"/>
                  <a:pt x="34" y="77"/>
                  <a:pt x="32" y="84"/>
                </a:cubicBezTo>
                <a:cubicBezTo>
                  <a:pt x="31" y="87"/>
                  <a:pt x="30" y="92"/>
                  <a:pt x="30" y="98"/>
                </a:cubicBezTo>
                <a:cubicBezTo>
                  <a:pt x="30" y="105"/>
                  <a:pt x="36" y="108"/>
                  <a:pt x="40" y="110"/>
                </a:cubicBezTo>
                <a:cubicBezTo>
                  <a:pt x="45" y="112"/>
                  <a:pt x="48" y="114"/>
                  <a:pt x="50" y="118"/>
                </a:cubicBezTo>
                <a:cubicBezTo>
                  <a:pt x="52" y="122"/>
                  <a:pt x="58" y="131"/>
                  <a:pt x="64" y="138"/>
                </a:cubicBezTo>
                <a:cubicBezTo>
                  <a:pt x="66" y="140"/>
                  <a:pt x="75" y="152"/>
                  <a:pt x="76" y="144"/>
                </a:cubicBezTo>
                <a:cubicBezTo>
                  <a:pt x="77" y="140"/>
                  <a:pt x="76" y="135"/>
                  <a:pt x="76" y="131"/>
                </a:cubicBezTo>
                <a:cubicBezTo>
                  <a:pt x="76" y="129"/>
                  <a:pt x="76" y="127"/>
                  <a:pt x="76" y="124"/>
                </a:cubicBezTo>
                <a:cubicBezTo>
                  <a:pt x="76" y="120"/>
                  <a:pt x="76" y="117"/>
                  <a:pt x="75" y="115"/>
                </a:cubicBezTo>
                <a:cubicBezTo>
                  <a:pt x="74" y="106"/>
                  <a:pt x="74" y="105"/>
                  <a:pt x="87" y="90"/>
                </a:cubicBezTo>
                <a:cubicBezTo>
                  <a:pt x="89" y="88"/>
                  <a:pt x="90" y="86"/>
                  <a:pt x="90" y="84"/>
                </a:cubicBezTo>
                <a:cubicBezTo>
                  <a:pt x="91" y="81"/>
                  <a:pt x="90" y="79"/>
                  <a:pt x="89" y="77"/>
                </a:cubicBezTo>
                <a:cubicBezTo>
                  <a:pt x="87" y="74"/>
                  <a:pt x="84" y="72"/>
                  <a:pt x="81" y="70"/>
                </a:cubicBezTo>
                <a:cubicBezTo>
                  <a:pt x="77" y="68"/>
                  <a:pt x="72" y="67"/>
                  <a:pt x="68" y="67"/>
                </a:cubicBezTo>
                <a:cubicBezTo>
                  <a:pt x="68" y="67"/>
                  <a:pt x="68" y="67"/>
                  <a:pt x="68" y="67"/>
                </a:cubicBezTo>
                <a:cubicBezTo>
                  <a:pt x="52" y="67"/>
                  <a:pt x="47" y="67"/>
                  <a:pt x="47" y="58"/>
                </a:cubicBezTo>
                <a:cubicBezTo>
                  <a:pt x="47" y="50"/>
                  <a:pt x="58" y="44"/>
                  <a:pt x="63" y="39"/>
                </a:cubicBezTo>
                <a:cubicBezTo>
                  <a:pt x="67" y="35"/>
                  <a:pt x="68" y="26"/>
                  <a:pt x="70" y="18"/>
                </a:cubicBezTo>
                <a:cubicBezTo>
                  <a:pt x="70" y="17"/>
                  <a:pt x="70" y="17"/>
                  <a:pt x="70" y="17"/>
                </a:cubicBezTo>
                <a:cubicBezTo>
                  <a:pt x="57" y="21"/>
                  <a:pt x="46" y="28"/>
                  <a:pt x="37" y="37"/>
                </a:cubicBezTo>
                <a:cubicBezTo>
                  <a:pt x="36" y="37"/>
                  <a:pt x="36" y="37"/>
                  <a:pt x="36" y="37"/>
                </a:cubicBezTo>
                <a:cubicBezTo>
                  <a:pt x="27" y="46"/>
                  <a:pt x="20" y="58"/>
                  <a:pt x="17" y="71"/>
                </a:cubicBezTo>
                <a:close/>
                <a:moveTo>
                  <a:pt x="116" y="166"/>
                </a:moveTo>
                <a:cubicBezTo>
                  <a:pt x="116" y="166"/>
                  <a:pt x="116" y="166"/>
                  <a:pt x="116" y="166"/>
                </a:cubicBezTo>
                <a:cubicBezTo>
                  <a:pt x="106" y="165"/>
                  <a:pt x="97" y="166"/>
                  <a:pt x="87" y="168"/>
                </a:cubicBezTo>
                <a:cubicBezTo>
                  <a:pt x="86" y="168"/>
                  <a:pt x="85" y="169"/>
                  <a:pt x="83" y="169"/>
                </a:cubicBezTo>
                <a:cubicBezTo>
                  <a:pt x="86" y="169"/>
                  <a:pt x="89" y="170"/>
                  <a:pt x="91" y="170"/>
                </a:cubicBezTo>
                <a:cubicBezTo>
                  <a:pt x="100" y="170"/>
                  <a:pt x="108" y="168"/>
                  <a:pt x="116" y="166"/>
                </a:cubicBezTo>
                <a:close/>
                <a:moveTo>
                  <a:pt x="166" y="108"/>
                </a:moveTo>
                <a:cubicBezTo>
                  <a:pt x="166" y="108"/>
                  <a:pt x="166" y="108"/>
                  <a:pt x="166" y="108"/>
                </a:cubicBezTo>
                <a:cubicBezTo>
                  <a:pt x="167" y="108"/>
                  <a:pt x="167" y="108"/>
                  <a:pt x="168" y="107"/>
                </a:cubicBezTo>
                <a:cubicBezTo>
                  <a:pt x="169" y="102"/>
                  <a:pt x="169" y="97"/>
                  <a:pt x="169" y="92"/>
                </a:cubicBezTo>
                <a:cubicBezTo>
                  <a:pt x="169" y="71"/>
                  <a:pt x="160" y="51"/>
                  <a:pt x="146" y="37"/>
                </a:cubicBezTo>
                <a:cubicBezTo>
                  <a:pt x="146" y="37"/>
                  <a:pt x="146" y="37"/>
                  <a:pt x="146" y="37"/>
                </a:cubicBezTo>
                <a:cubicBezTo>
                  <a:pt x="146" y="37"/>
                  <a:pt x="146" y="37"/>
                  <a:pt x="146" y="37"/>
                </a:cubicBezTo>
                <a:cubicBezTo>
                  <a:pt x="135" y="26"/>
                  <a:pt x="120" y="18"/>
                  <a:pt x="104" y="15"/>
                </a:cubicBezTo>
                <a:cubicBezTo>
                  <a:pt x="107" y="20"/>
                  <a:pt x="110" y="24"/>
                  <a:pt x="111" y="30"/>
                </a:cubicBezTo>
                <a:cubicBezTo>
                  <a:pt x="111" y="30"/>
                  <a:pt x="111" y="30"/>
                  <a:pt x="111" y="30"/>
                </a:cubicBezTo>
                <a:cubicBezTo>
                  <a:pt x="111" y="31"/>
                  <a:pt x="111" y="32"/>
                  <a:pt x="111" y="33"/>
                </a:cubicBezTo>
                <a:cubicBezTo>
                  <a:pt x="111" y="33"/>
                  <a:pt x="111" y="33"/>
                  <a:pt x="111" y="33"/>
                </a:cubicBezTo>
                <a:cubicBezTo>
                  <a:pt x="113" y="36"/>
                  <a:pt x="116" y="36"/>
                  <a:pt x="119" y="36"/>
                </a:cubicBezTo>
                <a:cubicBezTo>
                  <a:pt x="124" y="36"/>
                  <a:pt x="128" y="35"/>
                  <a:pt x="129" y="40"/>
                </a:cubicBezTo>
                <a:cubicBezTo>
                  <a:pt x="130" y="45"/>
                  <a:pt x="127" y="49"/>
                  <a:pt x="123" y="53"/>
                </a:cubicBezTo>
                <a:cubicBezTo>
                  <a:pt x="118" y="58"/>
                  <a:pt x="115" y="61"/>
                  <a:pt x="119" y="68"/>
                </a:cubicBezTo>
                <a:cubicBezTo>
                  <a:pt x="121" y="71"/>
                  <a:pt x="124" y="74"/>
                  <a:pt x="128" y="76"/>
                </a:cubicBezTo>
                <a:cubicBezTo>
                  <a:pt x="129" y="77"/>
                  <a:pt x="131" y="77"/>
                  <a:pt x="133" y="78"/>
                </a:cubicBezTo>
                <a:cubicBezTo>
                  <a:pt x="154" y="84"/>
                  <a:pt x="149" y="100"/>
                  <a:pt x="145" y="114"/>
                </a:cubicBezTo>
                <a:cubicBezTo>
                  <a:pt x="142" y="122"/>
                  <a:pt x="140" y="129"/>
                  <a:pt x="142" y="133"/>
                </a:cubicBezTo>
                <a:cubicBezTo>
                  <a:pt x="144" y="132"/>
                  <a:pt x="144" y="132"/>
                  <a:pt x="144" y="132"/>
                </a:cubicBezTo>
                <a:cubicBezTo>
                  <a:pt x="147" y="131"/>
                  <a:pt x="149" y="129"/>
                  <a:pt x="152" y="127"/>
                </a:cubicBezTo>
                <a:cubicBezTo>
                  <a:pt x="157" y="122"/>
                  <a:pt x="162" y="116"/>
                  <a:pt x="166" y="108"/>
                </a:cubicBezTo>
                <a:close/>
                <a:moveTo>
                  <a:pt x="120" y="44"/>
                </a:moveTo>
                <a:cubicBezTo>
                  <a:pt x="120" y="44"/>
                  <a:pt x="120" y="44"/>
                  <a:pt x="120" y="44"/>
                </a:cubicBezTo>
                <a:cubicBezTo>
                  <a:pt x="121" y="43"/>
                  <a:pt x="121" y="43"/>
                  <a:pt x="121" y="43"/>
                </a:cubicBezTo>
                <a:cubicBezTo>
                  <a:pt x="120" y="42"/>
                  <a:pt x="120" y="43"/>
                  <a:pt x="120" y="44"/>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 name="Freeform 257"/>
          <p:cNvSpPr>
            <a:spLocks noEditPoints="1"/>
          </p:cNvSpPr>
          <p:nvPr/>
        </p:nvSpPr>
        <p:spPr bwMode="auto">
          <a:xfrm>
            <a:off x="9844503" y="4442844"/>
            <a:ext cx="196683" cy="196683"/>
          </a:xfrm>
          <a:custGeom>
            <a:avLst/>
            <a:gdLst>
              <a:gd name="T0" fmla="*/ 91 w 183"/>
              <a:gd name="T1" fmla="*/ 0 h 183"/>
              <a:gd name="T2" fmla="*/ 156 w 183"/>
              <a:gd name="T3" fmla="*/ 27 h 183"/>
              <a:gd name="T4" fmla="*/ 157 w 183"/>
              <a:gd name="T5" fmla="*/ 27 h 183"/>
              <a:gd name="T6" fmla="*/ 183 w 183"/>
              <a:gd name="T7" fmla="*/ 92 h 183"/>
              <a:gd name="T8" fmla="*/ 179 w 183"/>
              <a:gd name="T9" fmla="*/ 120 h 183"/>
              <a:gd name="T10" fmla="*/ 167 w 183"/>
              <a:gd name="T11" fmla="*/ 144 h 183"/>
              <a:gd name="T12" fmla="*/ 167 w 183"/>
              <a:gd name="T13" fmla="*/ 176 h 183"/>
              <a:gd name="T14" fmla="*/ 160 w 183"/>
              <a:gd name="T15" fmla="*/ 183 h 183"/>
              <a:gd name="T16" fmla="*/ 160 w 183"/>
              <a:gd name="T17" fmla="*/ 183 h 183"/>
              <a:gd name="T18" fmla="*/ 91 w 183"/>
              <a:gd name="T19" fmla="*/ 183 h 183"/>
              <a:gd name="T20" fmla="*/ 27 w 183"/>
              <a:gd name="T21" fmla="*/ 157 h 183"/>
              <a:gd name="T22" fmla="*/ 27 w 183"/>
              <a:gd name="T23" fmla="*/ 156 h 183"/>
              <a:gd name="T24" fmla="*/ 26 w 183"/>
              <a:gd name="T25" fmla="*/ 157 h 183"/>
              <a:gd name="T26" fmla="*/ 0 w 183"/>
              <a:gd name="T27" fmla="*/ 92 h 183"/>
              <a:gd name="T28" fmla="*/ 27 w 183"/>
              <a:gd name="T29" fmla="*/ 27 h 183"/>
              <a:gd name="T30" fmla="*/ 26 w 183"/>
              <a:gd name="T31" fmla="*/ 27 h 183"/>
              <a:gd name="T32" fmla="*/ 91 w 183"/>
              <a:gd name="T33" fmla="*/ 0 h 183"/>
              <a:gd name="T34" fmla="*/ 46 w 183"/>
              <a:gd name="T35" fmla="*/ 73 h 183"/>
              <a:gd name="T36" fmla="*/ 46 w 183"/>
              <a:gd name="T37" fmla="*/ 73 h 183"/>
              <a:gd name="T38" fmla="*/ 41 w 183"/>
              <a:gd name="T39" fmla="*/ 69 h 183"/>
              <a:gd name="T40" fmla="*/ 46 w 183"/>
              <a:gd name="T41" fmla="*/ 65 h 183"/>
              <a:gd name="T42" fmla="*/ 137 w 183"/>
              <a:gd name="T43" fmla="*/ 65 h 183"/>
              <a:gd name="T44" fmla="*/ 141 w 183"/>
              <a:gd name="T45" fmla="*/ 69 h 183"/>
              <a:gd name="T46" fmla="*/ 137 w 183"/>
              <a:gd name="T47" fmla="*/ 73 h 183"/>
              <a:gd name="T48" fmla="*/ 46 w 183"/>
              <a:gd name="T49" fmla="*/ 73 h 183"/>
              <a:gd name="T50" fmla="*/ 46 w 183"/>
              <a:gd name="T51" fmla="*/ 96 h 183"/>
              <a:gd name="T52" fmla="*/ 46 w 183"/>
              <a:gd name="T53" fmla="*/ 96 h 183"/>
              <a:gd name="T54" fmla="*/ 41 w 183"/>
              <a:gd name="T55" fmla="*/ 92 h 183"/>
              <a:gd name="T56" fmla="*/ 46 w 183"/>
              <a:gd name="T57" fmla="*/ 87 h 183"/>
              <a:gd name="T58" fmla="*/ 137 w 183"/>
              <a:gd name="T59" fmla="*/ 87 h 183"/>
              <a:gd name="T60" fmla="*/ 141 w 183"/>
              <a:gd name="T61" fmla="*/ 92 h 183"/>
              <a:gd name="T62" fmla="*/ 137 w 183"/>
              <a:gd name="T63" fmla="*/ 96 h 183"/>
              <a:gd name="T64" fmla="*/ 46 w 183"/>
              <a:gd name="T65" fmla="*/ 96 h 183"/>
              <a:gd name="T66" fmla="*/ 46 w 183"/>
              <a:gd name="T67" fmla="*/ 118 h 183"/>
              <a:gd name="T68" fmla="*/ 46 w 183"/>
              <a:gd name="T69" fmla="*/ 118 h 183"/>
              <a:gd name="T70" fmla="*/ 41 w 183"/>
              <a:gd name="T71" fmla="*/ 114 h 183"/>
              <a:gd name="T72" fmla="*/ 46 w 183"/>
              <a:gd name="T73" fmla="*/ 110 h 183"/>
              <a:gd name="T74" fmla="*/ 137 w 183"/>
              <a:gd name="T75" fmla="*/ 110 h 183"/>
              <a:gd name="T76" fmla="*/ 141 w 183"/>
              <a:gd name="T77" fmla="*/ 114 h 183"/>
              <a:gd name="T78" fmla="*/ 137 w 183"/>
              <a:gd name="T79" fmla="*/ 118 h 183"/>
              <a:gd name="T80" fmla="*/ 46 w 183"/>
              <a:gd name="T81" fmla="*/ 118 h 183"/>
              <a:gd name="T82" fmla="*/ 146 w 183"/>
              <a:gd name="T83" fmla="*/ 37 h 183"/>
              <a:gd name="T84" fmla="*/ 146 w 183"/>
              <a:gd name="T85" fmla="*/ 37 h 183"/>
              <a:gd name="T86" fmla="*/ 91 w 183"/>
              <a:gd name="T87" fmla="*/ 14 h 183"/>
              <a:gd name="T88" fmla="*/ 36 w 183"/>
              <a:gd name="T89" fmla="*/ 37 h 183"/>
              <a:gd name="T90" fmla="*/ 36 w 183"/>
              <a:gd name="T91" fmla="*/ 37 h 183"/>
              <a:gd name="T92" fmla="*/ 36 w 183"/>
              <a:gd name="T93" fmla="*/ 37 h 183"/>
              <a:gd name="T94" fmla="*/ 14 w 183"/>
              <a:gd name="T95" fmla="*/ 92 h 183"/>
              <a:gd name="T96" fmla="*/ 36 w 183"/>
              <a:gd name="T97" fmla="*/ 146 h 183"/>
              <a:gd name="T98" fmla="*/ 91 w 183"/>
              <a:gd name="T99" fmla="*/ 169 h 183"/>
              <a:gd name="T100" fmla="*/ 153 w 183"/>
              <a:gd name="T101" fmla="*/ 169 h 183"/>
              <a:gd name="T102" fmla="*/ 153 w 183"/>
              <a:gd name="T103" fmla="*/ 141 h 183"/>
              <a:gd name="T104" fmla="*/ 153 w 183"/>
              <a:gd name="T105" fmla="*/ 141 h 183"/>
              <a:gd name="T106" fmla="*/ 154 w 183"/>
              <a:gd name="T107" fmla="*/ 137 h 183"/>
              <a:gd name="T108" fmla="*/ 165 w 183"/>
              <a:gd name="T109" fmla="*/ 116 h 183"/>
              <a:gd name="T110" fmla="*/ 169 w 183"/>
              <a:gd name="T111" fmla="*/ 92 h 183"/>
              <a:gd name="T112" fmla="*/ 147 w 183"/>
              <a:gd name="T113" fmla="*/ 37 h 183"/>
              <a:gd name="T114" fmla="*/ 146 w 183"/>
              <a:gd name="T11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 h="183">
                <a:moveTo>
                  <a:pt x="91" y="0"/>
                </a:moveTo>
                <a:cubicBezTo>
                  <a:pt x="117" y="0"/>
                  <a:pt x="140" y="10"/>
                  <a:pt x="156" y="27"/>
                </a:cubicBezTo>
                <a:cubicBezTo>
                  <a:pt x="157" y="27"/>
                  <a:pt x="157" y="27"/>
                  <a:pt x="157" y="27"/>
                </a:cubicBezTo>
                <a:cubicBezTo>
                  <a:pt x="173" y="44"/>
                  <a:pt x="183" y="67"/>
                  <a:pt x="183" y="92"/>
                </a:cubicBezTo>
                <a:cubicBezTo>
                  <a:pt x="183" y="101"/>
                  <a:pt x="182" y="111"/>
                  <a:pt x="179" y="120"/>
                </a:cubicBezTo>
                <a:cubicBezTo>
                  <a:pt x="176" y="129"/>
                  <a:pt x="172" y="136"/>
                  <a:pt x="167" y="144"/>
                </a:cubicBezTo>
                <a:cubicBezTo>
                  <a:pt x="167" y="176"/>
                  <a:pt x="167" y="176"/>
                  <a:pt x="167" y="176"/>
                </a:cubicBezTo>
                <a:cubicBezTo>
                  <a:pt x="167" y="180"/>
                  <a:pt x="164" y="183"/>
                  <a:pt x="160" y="183"/>
                </a:cubicBezTo>
                <a:cubicBezTo>
                  <a:pt x="160" y="183"/>
                  <a:pt x="160" y="183"/>
                  <a:pt x="160" y="183"/>
                </a:cubicBezTo>
                <a:cubicBezTo>
                  <a:pt x="91" y="183"/>
                  <a:pt x="91" y="183"/>
                  <a:pt x="91" y="183"/>
                </a:cubicBezTo>
                <a:cubicBezTo>
                  <a:pt x="66" y="183"/>
                  <a:pt x="43" y="173"/>
                  <a:pt x="27" y="157"/>
                </a:cubicBezTo>
                <a:cubicBezTo>
                  <a:pt x="27" y="156"/>
                  <a:pt x="27" y="156"/>
                  <a:pt x="27" y="156"/>
                </a:cubicBezTo>
                <a:cubicBezTo>
                  <a:pt x="26" y="157"/>
                  <a:pt x="26" y="157"/>
                  <a:pt x="26" y="157"/>
                </a:cubicBezTo>
                <a:cubicBezTo>
                  <a:pt x="10" y="140"/>
                  <a:pt x="0" y="117"/>
                  <a:pt x="0" y="92"/>
                </a:cubicBezTo>
                <a:cubicBezTo>
                  <a:pt x="0" y="66"/>
                  <a:pt x="10" y="43"/>
                  <a:pt x="27" y="27"/>
                </a:cubicBezTo>
                <a:cubicBezTo>
                  <a:pt x="26" y="27"/>
                  <a:pt x="26" y="27"/>
                  <a:pt x="26" y="27"/>
                </a:cubicBezTo>
                <a:cubicBezTo>
                  <a:pt x="43" y="10"/>
                  <a:pt x="66" y="0"/>
                  <a:pt x="91" y="0"/>
                </a:cubicBezTo>
                <a:close/>
                <a:moveTo>
                  <a:pt x="46" y="73"/>
                </a:moveTo>
                <a:cubicBezTo>
                  <a:pt x="46" y="73"/>
                  <a:pt x="46" y="73"/>
                  <a:pt x="46" y="73"/>
                </a:cubicBezTo>
                <a:cubicBezTo>
                  <a:pt x="43" y="73"/>
                  <a:pt x="41" y="71"/>
                  <a:pt x="41" y="69"/>
                </a:cubicBezTo>
                <a:cubicBezTo>
                  <a:pt x="41" y="67"/>
                  <a:pt x="43" y="65"/>
                  <a:pt x="46" y="65"/>
                </a:cubicBezTo>
                <a:cubicBezTo>
                  <a:pt x="137" y="65"/>
                  <a:pt x="137" y="65"/>
                  <a:pt x="137" y="65"/>
                </a:cubicBezTo>
                <a:cubicBezTo>
                  <a:pt x="139" y="65"/>
                  <a:pt x="141" y="67"/>
                  <a:pt x="141" y="69"/>
                </a:cubicBezTo>
                <a:cubicBezTo>
                  <a:pt x="141" y="71"/>
                  <a:pt x="139" y="73"/>
                  <a:pt x="137" y="73"/>
                </a:cubicBezTo>
                <a:cubicBezTo>
                  <a:pt x="46" y="73"/>
                  <a:pt x="46" y="73"/>
                  <a:pt x="46" y="73"/>
                </a:cubicBezTo>
                <a:close/>
                <a:moveTo>
                  <a:pt x="46" y="96"/>
                </a:moveTo>
                <a:cubicBezTo>
                  <a:pt x="46" y="96"/>
                  <a:pt x="46" y="96"/>
                  <a:pt x="46" y="96"/>
                </a:cubicBezTo>
                <a:cubicBezTo>
                  <a:pt x="43" y="96"/>
                  <a:pt x="41" y="94"/>
                  <a:pt x="41" y="92"/>
                </a:cubicBezTo>
                <a:cubicBezTo>
                  <a:pt x="41" y="89"/>
                  <a:pt x="43" y="87"/>
                  <a:pt x="46" y="87"/>
                </a:cubicBezTo>
                <a:cubicBezTo>
                  <a:pt x="137" y="87"/>
                  <a:pt x="137" y="87"/>
                  <a:pt x="137" y="87"/>
                </a:cubicBezTo>
                <a:cubicBezTo>
                  <a:pt x="139" y="87"/>
                  <a:pt x="141" y="89"/>
                  <a:pt x="141" y="92"/>
                </a:cubicBezTo>
                <a:cubicBezTo>
                  <a:pt x="141" y="94"/>
                  <a:pt x="139" y="96"/>
                  <a:pt x="137" y="96"/>
                </a:cubicBezTo>
                <a:cubicBezTo>
                  <a:pt x="46" y="96"/>
                  <a:pt x="46" y="96"/>
                  <a:pt x="46" y="96"/>
                </a:cubicBezTo>
                <a:close/>
                <a:moveTo>
                  <a:pt x="46" y="118"/>
                </a:moveTo>
                <a:cubicBezTo>
                  <a:pt x="46" y="118"/>
                  <a:pt x="46" y="118"/>
                  <a:pt x="46" y="118"/>
                </a:cubicBezTo>
                <a:cubicBezTo>
                  <a:pt x="43" y="118"/>
                  <a:pt x="41" y="117"/>
                  <a:pt x="41" y="114"/>
                </a:cubicBezTo>
                <a:cubicBezTo>
                  <a:pt x="41" y="112"/>
                  <a:pt x="43" y="110"/>
                  <a:pt x="46" y="110"/>
                </a:cubicBezTo>
                <a:cubicBezTo>
                  <a:pt x="137" y="110"/>
                  <a:pt x="137" y="110"/>
                  <a:pt x="137" y="110"/>
                </a:cubicBezTo>
                <a:cubicBezTo>
                  <a:pt x="139" y="110"/>
                  <a:pt x="141" y="112"/>
                  <a:pt x="141" y="114"/>
                </a:cubicBezTo>
                <a:cubicBezTo>
                  <a:pt x="141" y="117"/>
                  <a:pt x="139" y="118"/>
                  <a:pt x="137" y="118"/>
                </a:cubicBezTo>
                <a:cubicBezTo>
                  <a:pt x="46" y="118"/>
                  <a:pt x="46" y="118"/>
                  <a:pt x="46" y="118"/>
                </a:cubicBezTo>
                <a:close/>
                <a:moveTo>
                  <a:pt x="146" y="37"/>
                </a:moveTo>
                <a:cubicBezTo>
                  <a:pt x="146" y="37"/>
                  <a:pt x="146" y="37"/>
                  <a:pt x="146" y="37"/>
                </a:cubicBezTo>
                <a:cubicBezTo>
                  <a:pt x="132" y="23"/>
                  <a:pt x="113" y="14"/>
                  <a:pt x="91" y="14"/>
                </a:cubicBezTo>
                <a:cubicBezTo>
                  <a:pt x="70" y="14"/>
                  <a:pt x="51" y="23"/>
                  <a:pt x="36" y="37"/>
                </a:cubicBezTo>
                <a:cubicBezTo>
                  <a:pt x="36" y="37"/>
                  <a:pt x="36" y="37"/>
                  <a:pt x="36" y="37"/>
                </a:cubicBezTo>
                <a:cubicBezTo>
                  <a:pt x="36" y="37"/>
                  <a:pt x="36" y="37"/>
                  <a:pt x="36" y="37"/>
                </a:cubicBezTo>
                <a:cubicBezTo>
                  <a:pt x="22" y="51"/>
                  <a:pt x="14" y="70"/>
                  <a:pt x="14" y="92"/>
                </a:cubicBezTo>
                <a:cubicBezTo>
                  <a:pt x="14" y="113"/>
                  <a:pt x="22" y="133"/>
                  <a:pt x="36" y="146"/>
                </a:cubicBezTo>
                <a:cubicBezTo>
                  <a:pt x="51" y="160"/>
                  <a:pt x="70" y="169"/>
                  <a:pt x="91" y="169"/>
                </a:cubicBezTo>
                <a:cubicBezTo>
                  <a:pt x="153" y="169"/>
                  <a:pt x="153" y="169"/>
                  <a:pt x="153" y="169"/>
                </a:cubicBezTo>
                <a:cubicBezTo>
                  <a:pt x="153" y="141"/>
                  <a:pt x="153" y="141"/>
                  <a:pt x="153" y="141"/>
                </a:cubicBezTo>
                <a:cubicBezTo>
                  <a:pt x="153" y="141"/>
                  <a:pt x="153" y="141"/>
                  <a:pt x="153" y="141"/>
                </a:cubicBezTo>
                <a:cubicBezTo>
                  <a:pt x="153" y="140"/>
                  <a:pt x="153" y="139"/>
                  <a:pt x="154" y="137"/>
                </a:cubicBezTo>
                <a:cubicBezTo>
                  <a:pt x="159" y="131"/>
                  <a:pt x="163" y="124"/>
                  <a:pt x="165" y="116"/>
                </a:cubicBezTo>
                <a:cubicBezTo>
                  <a:pt x="168" y="108"/>
                  <a:pt x="169" y="100"/>
                  <a:pt x="169" y="92"/>
                </a:cubicBezTo>
                <a:cubicBezTo>
                  <a:pt x="169" y="70"/>
                  <a:pt x="160" y="51"/>
                  <a:pt x="147" y="37"/>
                </a:cubicBezTo>
                <a:cubicBezTo>
                  <a:pt x="146" y="37"/>
                  <a:pt x="146" y="37"/>
                  <a:pt x="146" y="3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 name="Freeform 264"/>
          <p:cNvSpPr>
            <a:spLocks noEditPoints="1"/>
          </p:cNvSpPr>
          <p:nvPr/>
        </p:nvSpPr>
        <p:spPr bwMode="auto">
          <a:xfrm>
            <a:off x="2142279" y="3425526"/>
            <a:ext cx="185113" cy="201022"/>
          </a:xfrm>
          <a:custGeom>
            <a:avLst/>
            <a:gdLst>
              <a:gd name="T0" fmla="*/ 7 w 172"/>
              <a:gd name="T1" fmla="*/ 57 h 187"/>
              <a:gd name="T2" fmla="*/ 172 w 172"/>
              <a:gd name="T3" fmla="*/ 64 h 187"/>
              <a:gd name="T4" fmla="*/ 172 w 172"/>
              <a:gd name="T5" fmla="*/ 96 h 187"/>
              <a:gd name="T6" fmla="*/ 165 w 172"/>
              <a:gd name="T7" fmla="*/ 103 h 187"/>
              <a:gd name="T8" fmla="*/ 164 w 172"/>
              <a:gd name="T9" fmla="*/ 180 h 187"/>
              <a:gd name="T10" fmla="*/ 157 w 172"/>
              <a:gd name="T11" fmla="*/ 187 h 187"/>
              <a:gd name="T12" fmla="*/ 8 w 172"/>
              <a:gd name="T13" fmla="*/ 180 h 187"/>
              <a:gd name="T14" fmla="*/ 8 w 172"/>
              <a:gd name="T15" fmla="*/ 103 h 187"/>
              <a:gd name="T16" fmla="*/ 0 w 172"/>
              <a:gd name="T17" fmla="*/ 96 h 187"/>
              <a:gd name="T18" fmla="*/ 0 w 172"/>
              <a:gd name="T19" fmla="*/ 64 h 187"/>
              <a:gd name="T20" fmla="*/ 100 w 172"/>
              <a:gd name="T21" fmla="*/ 173 h 187"/>
              <a:gd name="T22" fmla="*/ 100 w 172"/>
              <a:gd name="T23" fmla="*/ 103 h 187"/>
              <a:gd name="T24" fmla="*/ 72 w 172"/>
              <a:gd name="T25" fmla="*/ 173 h 187"/>
              <a:gd name="T26" fmla="*/ 64 w 172"/>
              <a:gd name="T27" fmla="*/ 173 h 187"/>
              <a:gd name="T28" fmla="*/ 64 w 172"/>
              <a:gd name="T29" fmla="*/ 103 h 187"/>
              <a:gd name="T30" fmla="*/ 22 w 172"/>
              <a:gd name="T31" fmla="*/ 173 h 187"/>
              <a:gd name="T32" fmla="*/ 108 w 172"/>
              <a:gd name="T33" fmla="*/ 103 h 187"/>
              <a:gd name="T34" fmla="*/ 108 w 172"/>
              <a:gd name="T35" fmla="*/ 173 h 187"/>
              <a:gd name="T36" fmla="*/ 150 w 172"/>
              <a:gd name="T37" fmla="*/ 103 h 187"/>
              <a:gd name="T38" fmla="*/ 86 w 172"/>
              <a:gd name="T39" fmla="*/ 14 h 187"/>
              <a:gd name="T40" fmla="*/ 96 w 172"/>
              <a:gd name="T41" fmla="*/ 17 h 187"/>
              <a:gd name="T42" fmla="*/ 120 w 172"/>
              <a:gd name="T43" fmla="*/ 0 h 187"/>
              <a:gd name="T44" fmla="*/ 145 w 172"/>
              <a:gd name="T45" fmla="*/ 25 h 187"/>
              <a:gd name="T46" fmla="*/ 120 w 172"/>
              <a:gd name="T47" fmla="*/ 50 h 187"/>
              <a:gd name="T48" fmla="*/ 52 w 172"/>
              <a:gd name="T49" fmla="*/ 50 h 187"/>
              <a:gd name="T50" fmla="*/ 35 w 172"/>
              <a:gd name="T51" fmla="*/ 43 h 187"/>
              <a:gd name="T52" fmla="*/ 35 w 172"/>
              <a:gd name="T53" fmla="*/ 7 h 187"/>
              <a:gd name="T54" fmla="*/ 70 w 172"/>
              <a:gd name="T55" fmla="*/ 7 h 187"/>
              <a:gd name="T56" fmla="*/ 86 w 172"/>
              <a:gd name="T57" fmla="*/ 14 h 187"/>
              <a:gd name="T58" fmla="*/ 93 w 172"/>
              <a:gd name="T59" fmla="*/ 26 h 187"/>
              <a:gd name="T60" fmla="*/ 80 w 172"/>
              <a:gd name="T61" fmla="*/ 26 h 187"/>
              <a:gd name="T62" fmla="*/ 80 w 172"/>
              <a:gd name="T63" fmla="*/ 39 h 187"/>
              <a:gd name="T64" fmla="*/ 93 w 172"/>
              <a:gd name="T65" fmla="*/ 39 h 187"/>
              <a:gd name="T66" fmla="*/ 96 w 172"/>
              <a:gd name="T67" fmla="*/ 32 h 187"/>
              <a:gd name="T68" fmla="*/ 103 w 172"/>
              <a:gd name="T69" fmla="*/ 25 h 187"/>
              <a:gd name="T70" fmla="*/ 104 w 172"/>
              <a:gd name="T71" fmla="*/ 32 h 187"/>
              <a:gd name="T72" fmla="*/ 120 w 172"/>
              <a:gd name="T73" fmla="*/ 42 h 187"/>
              <a:gd name="T74" fmla="*/ 136 w 172"/>
              <a:gd name="T75" fmla="*/ 25 h 187"/>
              <a:gd name="T76" fmla="*/ 120 w 172"/>
              <a:gd name="T77" fmla="*/ 8 h 187"/>
              <a:gd name="T78" fmla="*/ 103 w 172"/>
              <a:gd name="T79" fmla="*/ 25 h 187"/>
              <a:gd name="T80" fmla="*/ 71 w 172"/>
              <a:gd name="T81" fmla="*/ 42 h 187"/>
              <a:gd name="T82" fmla="*/ 69 w 172"/>
              <a:gd name="T83" fmla="*/ 32 h 187"/>
              <a:gd name="T84" fmla="*/ 69 w 172"/>
              <a:gd name="T85" fmla="*/ 25 h 187"/>
              <a:gd name="T86" fmla="*/ 52 w 172"/>
              <a:gd name="T87" fmla="*/ 8 h 187"/>
              <a:gd name="T88" fmla="*/ 36 w 172"/>
              <a:gd name="T89" fmla="*/ 25 h 187"/>
              <a:gd name="T90" fmla="*/ 52 w 172"/>
              <a:gd name="T91" fmla="*/ 42 h 187"/>
              <a:gd name="T92" fmla="*/ 158 w 172"/>
              <a:gd name="T93" fmla="*/ 71 h 187"/>
              <a:gd name="T94" fmla="*/ 14 w 172"/>
              <a:gd name="T95" fmla="*/ 71 h 187"/>
              <a:gd name="T96" fmla="*/ 158 w 172"/>
              <a:gd name="T97" fmla="*/ 8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2" h="187">
                <a:moveTo>
                  <a:pt x="7" y="57"/>
                </a:moveTo>
                <a:cubicBezTo>
                  <a:pt x="7" y="57"/>
                  <a:pt x="7" y="57"/>
                  <a:pt x="7" y="57"/>
                </a:cubicBezTo>
                <a:cubicBezTo>
                  <a:pt x="165" y="57"/>
                  <a:pt x="165" y="57"/>
                  <a:pt x="165" y="57"/>
                </a:cubicBezTo>
                <a:cubicBezTo>
                  <a:pt x="169" y="57"/>
                  <a:pt x="172" y="60"/>
                  <a:pt x="172" y="64"/>
                </a:cubicBezTo>
                <a:cubicBezTo>
                  <a:pt x="172" y="64"/>
                  <a:pt x="172" y="64"/>
                  <a:pt x="172" y="64"/>
                </a:cubicBezTo>
                <a:cubicBezTo>
                  <a:pt x="172" y="96"/>
                  <a:pt x="172" y="96"/>
                  <a:pt x="172" y="96"/>
                </a:cubicBezTo>
                <a:cubicBezTo>
                  <a:pt x="172" y="100"/>
                  <a:pt x="169" y="103"/>
                  <a:pt x="165" y="103"/>
                </a:cubicBezTo>
                <a:cubicBezTo>
                  <a:pt x="165" y="103"/>
                  <a:pt x="165" y="103"/>
                  <a:pt x="165" y="103"/>
                </a:cubicBezTo>
                <a:cubicBezTo>
                  <a:pt x="164" y="103"/>
                  <a:pt x="164" y="103"/>
                  <a:pt x="164" y="103"/>
                </a:cubicBezTo>
                <a:cubicBezTo>
                  <a:pt x="164" y="180"/>
                  <a:pt x="164" y="180"/>
                  <a:pt x="164" y="180"/>
                </a:cubicBezTo>
                <a:cubicBezTo>
                  <a:pt x="164" y="184"/>
                  <a:pt x="161" y="187"/>
                  <a:pt x="157" y="187"/>
                </a:cubicBezTo>
                <a:cubicBezTo>
                  <a:pt x="157" y="187"/>
                  <a:pt x="157" y="187"/>
                  <a:pt x="157" y="187"/>
                </a:cubicBezTo>
                <a:cubicBezTo>
                  <a:pt x="15" y="187"/>
                  <a:pt x="15" y="187"/>
                  <a:pt x="15" y="187"/>
                </a:cubicBezTo>
                <a:cubicBezTo>
                  <a:pt x="11" y="187"/>
                  <a:pt x="8" y="184"/>
                  <a:pt x="8" y="180"/>
                </a:cubicBezTo>
                <a:cubicBezTo>
                  <a:pt x="8" y="180"/>
                  <a:pt x="8" y="180"/>
                  <a:pt x="8" y="180"/>
                </a:cubicBezTo>
                <a:cubicBezTo>
                  <a:pt x="8" y="103"/>
                  <a:pt x="8" y="103"/>
                  <a:pt x="8" y="103"/>
                </a:cubicBezTo>
                <a:cubicBezTo>
                  <a:pt x="7" y="103"/>
                  <a:pt x="7" y="103"/>
                  <a:pt x="7" y="103"/>
                </a:cubicBezTo>
                <a:cubicBezTo>
                  <a:pt x="3" y="103"/>
                  <a:pt x="0" y="100"/>
                  <a:pt x="0" y="96"/>
                </a:cubicBezTo>
                <a:cubicBezTo>
                  <a:pt x="0" y="96"/>
                  <a:pt x="0" y="96"/>
                  <a:pt x="0" y="96"/>
                </a:cubicBezTo>
                <a:cubicBezTo>
                  <a:pt x="0" y="64"/>
                  <a:pt x="0" y="64"/>
                  <a:pt x="0" y="64"/>
                </a:cubicBezTo>
                <a:cubicBezTo>
                  <a:pt x="0" y="60"/>
                  <a:pt x="3" y="57"/>
                  <a:pt x="7" y="57"/>
                </a:cubicBezTo>
                <a:close/>
                <a:moveTo>
                  <a:pt x="100" y="173"/>
                </a:moveTo>
                <a:cubicBezTo>
                  <a:pt x="100" y="173"/>
                  <a:pt x="100" y="173"/>
                  <a:pt x="100" y="173"/>
                </a:cubicBezTo>
                <a:cubicBezTo>
                  <a:pt x="100" y="103"/>
                  <a:pt x="100" y="103"/>
                  <a:pt x="100" y="103"/>
                </a:cubicBezTo>
                <a:cubicBezTo>
                  <a:pt x="72" y="103"/>
                  <a:pt x="72" y="103"/>
                  <a:pt x="72" y="103"/>
                </a:cubicBezTo>
                <a:cubicBezTo>
                  <a:pt x="72" y="173"/>
                  <a:pt x="72" y="173"/>
                  <a:pt x="72" y="173"/>
                </a:cubicBezTo>
                <a:cubicBezTo>
                  <a:pt x="100" y="173"/>
                  <a:pt x="100" y="173"/>
                  <a:pt x="100" y="173"/>
                </a:cubicBezTo>
                <a:close/>
                <a:moveTo>
                  <a:pt x="64" y="173"/>
                </a:moveTo>
                <a:cubicBezTo>
                  <a:pt x="64" y="173"/>
                  <a:pt x="64" y="173"/>
                  <a:pt x="64" y="173"/>
                </a:cubicBezTo>
                <a:cubicBezTo>
                  <a:pt x="64" y="103"/>
                  <a:pt x="64" y="103"/>
                  <a:pt x="64" y="103"/>
                </a:cubicBezTo>
                <a:cubicBezTo>
                  <a:pt x="22" y="103"/>
                  <a:pt x="22" y="103"/>
                  <a:pt x="22" y="103"/>
                </a:cubicBezTo>
                <a:cubicBezTo>
                  <a:pt x="22" y="173"/>
                  <a:pt x="22" y="173"/>
                  <a:pt x="22" y="173"/>
                </a:cubicBezTo>
                <a:cubicBezTo>
                  <a:pt x="64" y="173"/>
                  <a:pt x="64" y="173"/>
                  <a:pt x="64" y="173"/>
                </a:cubicBezTo>
                <a:close/>
                <a:moveTo>
                  <a:pt x="108" y="103"/>
                </a:moveTo>
                <a:cubicBezTo>
                  <a:pt x="108" y="103"/>
                  <a:pt x="108" y="103"/>
                  <a:pt x="108" y="103"/>
                </a:cubicBezTo>
                <a:cubicBezTo>
                  <a:pt x="108" y="173"/>
                  <a:pt x="108" y="173"/>
                  <a:pt x="108" y="173"/>
                </a:cubicBezTo>
                <a:cubicBezTo>
                  <a:pt x="150" y="173"/>
                  <a:pt x="150" y="173"/>
                  <a:pt x="150" y="173"/>
                </a:cubicBezTo>
                <a:cubicBezTo>
                  <a:pt x="150" y="103"/>
                  <a:pt x="150" y="103"/>
                  <a:pt x="150" y="103"/>
                </a:cubicBezTo>
                <a:cubicBezTo>
                  <a:pt x="108" y="103"/>
                  <a:pt x="108" y="103"/>
                  <a:pt x="108" y="103"/>
                </a:cubicBezTo>
                <a:close/>
                <a:moveTo>
                  <a:pt x="86" y="14"/>
                </a:moveTo>
                <a:cubicBezTo>
                  <a:pt x="86" y="14"/>
                  <a:pt x="86" y="14"/>
                  <a:pt x="86" y="14"/>
                </a:cubicBezTo>
                <a:cubicBezTo>
                  <a:pt x="90" y="14"/>
                  <a:pt x="93" y="15"/>
                  <a:pt x="96" y="17"/>
                </a:cubicBezTo>
                <a:cubicBezTo>
                  <a:pt x="97" y="13"/>
                  <a:pt x="99" y="10"/>
                  <a:pt x="102" y="7"/>
                </a:cubicBezTo>
                <a:cubicBezTo>
                  <a:pt x="106" y="3"/>
                  <a:pt x="113" y="0"/>
                  <a:pt x="120" y="0"/>
                </a:cubicBezTo>
                <a:cubicBezTo>
                  <a:pt x="127" y="0"/>
                  <a:pt x="133" y="3"/>
                  <a:pt x="138" y="7"/>
                </a:cubicBezTo>
                <a:cubicBezTo>
                  <a:pt x="142" y="12"/>
                  <a:pt x="145" y="18"/>
                  <a:pt x="145" y="25"/>
                </a:cubicBezTo>
                <a:cubicBezTo>
                  <a:pt x="145" y="32"/>
                  <a:pt x="142" y="38"/>
                  <a:pt x="138" y="43"/>
                </a:cubicBezTo>
                <a:cubicBezTo>
                  <a:pt x="133" y="47"/>
                  <a:pt x="127" y="50"/>
                  <a:pt x="120" y="50"/>
                </a:cubicBezTo>
                <a:cubicBezTo>
                  <a:pt x="120" y="50"/>
                  <a:pt x="120" y="50"/>
                  <a:pt x="120" y="50"/>
                </a:cubicBezTo>
                <a:cubicBezTo>
                  <a:pt x="97" y="50"/>
                  <a:pt x="75" y="50"/>
                  <a:pt x="52" y="50"/>
                </a:cubicBezTo>
                <a:cubicBezTo>
                  <a:pt x="52" y="50"/>
                  <a:pt x="52" y="50"/>
                  <a:pt x="52" y="50"/>
                </a:cubicBezTo>
                <a:cubicBezTo>
                  <a:pt x="46" y="50"/>
                  <a:pt x="39" y="47"/>
                  <a:pt x="35" y="43"/>
                </a:cubicBezTo>
                <a:cubicBezTo>
                  <a:pt x="30" y="38"/>
                  <a:pt x="27" y="32"/>
                  <a:pt x="27" y="25"/>
                </a:cubicBezTo>
                <a:cubicBezTo>
                  <a:pt x="27" y="18"/>
                  <a:pt x="30" y="12"/>
                  <a:pt x="35" y="7"/>
                </a:cubicBezTo>
                <a:cubicBezTo>
                  <a:pt x="39" y="3"/>
                  <a:pt x="46" y="0"/>
                  <a:pt x="52" y="0"/>
                </a:cubicBezTo>
                <a:cubicBezTo>
                  <a:pt x="59" y="0"/>
                  <a:pt x="66" y="3"/>
                  <a:pt x="70" y="7"/>
                </a:cubicBezTo>
                <a:cubicBezTo>
                  <a:pt x="73" y="10"/>
                  <a:pt x="75" y="14"/>
                  <a:pt x="76" y="18"/>
                </a:cubicBezTo>
                <a:cubicBezTo>
                  <a:pt x="79" y="16"/>
                  <a:pt x="83" y="14"/>
                  <a:pt x="86" y="14"/>
                </a:cubicBezTo>
                <a:close/>
                <a:moveTo>
                  <a:pt x="93" y="26"/>
                </a:moveTo>
                <a:cubicBezTo>
                  <a:pt x="93" y="26"/>
                  <a:pt x="93" y="26"/>
                  <a:pt x="93" y="26"/>
                </a:cubicBezTo>
                <a:cubicBezTo>
                  <a:pt x="91" y="24"/>
                  <a:pt x="89" y="23"/>
                  <a:pt x="86" y="23"/>
                </a:cubicBezTo>
                <a:cubicBezTo>
                  <a:pt x="84" y="23"/>
                  <a:pt x="81" y="24"/>
                  <a:pt x="80" y="26"/>
                </a:cubicBezTo>
                <a:cubicBezTo>
                  <a:pt x="78" y="27"/>
                  <a:pt x="77" y="30"/>
                  <a:pt x="77" y="32"/>
                </a:cubicBezTo>
                <a:cubicBezTo>
                  <a:pt x="77" y="35"/>
                  <a:pt x="78" y="37"/>
                  <a:pt x="80" y="39"/>
                </a:cubicBezTo>
                <a:cubicBezTo>
                  <a:pt x="81" y="41"/>
                  <a:pt x="84" y="42"/>
                  <a:pt x="86" y="42"/>
                </a:cubicBezTo>
                <a:cubicBezTo>
                  <a:pt x="89" y="42"/>
                  <a:pt x="91" y="41"/>
                  <a:pt x="93" y="39"/>
                </a:cubicBezTo>
                <a:cubicBezTo>
                  <a:pt x="93" y="39"/>
                  <a:pt x="93" y="39"/>
                  <a:pt x="93" y="39"/>
                </a:cubicBezTo>
                <a:cubicBezTo>
                  <a:pt x="95" y="37"/>
                  <a:pt x="96" y="35"/>
                  <a:pt x="96" y="32"/>
                </a:cubicBezTo>
                <a:cubicBezTo>
                  <a:pt x="96" y="30"/>
                  <a:pt x="95" y="27"/>
                  <a:pt x="93" y="26"/>
                </a:cubicBezTo>
                <a:close/>
                <a:moveTo>
                  <a:pt x="103" y="25"/>
                </a:moveTo>
                <a:cubicBezTo>
                  <a:pt x="103" y="25"/>
                  <a:pt x="103" y="25"/>
                  <a:pt x="103" y="25"/>
                </a:cubicBezTo>
                <a:cubicBezTo>
                  <a:pt x="104" y="28"/>
                  <a:pt x="104" y="30"/>
                  <a:pt x="104" y="32"/>
                </a:cubicBezTo>
                <a:cubicBezTo>
                  <a:pt x="104" y="36"/>
                  <a:pt x="103" y="39"/>
                  <a:pt x="102" y="42"/>
                </a:cubicBezTo>
                <a:cubicBezTo>
                  <a:pt x="120" y="42"/>
                  <a:pt x="120" y="42"/>
                  <a:pt x="120" y="42"/>
                </a:cubicBezTo>
                <a:cubicBezTo>
                  <a:pt x="124" y="42"/>
                  <a:pt x="128" y="40"/>
                  <a:pt x="131" y="37"/>
                </a:cubicBezTo>
                <a:cubicBezTo>
                  <a:pt x="134" y="34"/>
                  <a:pt x="136" y="30"/>
                  <a:pt x="136" y="25"/>
                </a:cubicBezTo>
                <a:cubicBezTo>
                  <a:pt x="136" y="20"/>
                  <a:pt x="134" y="16"/>
                  <a:pt x="131" y="13"/>
                </a:cubicBezTo>
                <a:cubicBezTo>
                  <a:pt x="128" y="10"/>
                  <a:pt x="124" y="8"/>
                  <a:pt x="120" y="8"/>
                </a:cubicBezTo>
                <a:cubicBezTo>
                  <a:pt x="115" y="8"/>
                  <a:pt x="111" y="10"/>
                  <a:pt x="108" y="13"/>
                </a:cubicBezTo>
                <a:cubicBezTo>
                  <a:pt x="105" y="16"/>
                  <a:pt x="103" y="20"/>
                  <a:pt x="103" y="25"/>
                </a:cubicBezTo>
                <a:cubicBezTo>
                  <a:pt x="103" y="25"/>
                  <a:pt x="103" y="25"/>
                  <a:pt x="103" y="25"/>
                </a:cubicBezTo>
                <a:close/>
                <a:moveTo>
                  <a:pt x="71" y="42"/>
                </a:moveTo>
                <a:cubicBezTo>
                  <a:pt x="71" y="42"/>
                  <a:pt x="71" y="42"/>
                  <a:pt x="71" y="42"/>
                </a:cubicBezTo>
                <a:cubicBezTo>
                  <a:pt x="70" y="39"/>
                  <a:pt x="69" y="36"/>
                  <a:pt x="69" y="32"/>
                </a:cubicBezTo>
                <a:cubicBezTo>
                  <a:pt x="69" y="30"/>
                  <a:pt x="69" y="28"/>
                  <a:pt x="69" y="27"/>
                </a:cubicBezTo>
                <a:cubicBezTo>
                  <a:pt x="69" y="26"/>
                  <a:pt x="69" y="26"/>
                  <a:pt x="69" y="25"/>
                </a:cubicBezTo>
                <a:cubicBezTo>
                  <a:pt x="69" y="20"/>
                  <a:pt x="67" y="16"/>
                  <a:pt x="64" y="13"/>
                </a:cubicBezTo>
                <a:cubicBezTo>
                  <a:pt x="61" y="10"/>
                  <a:pt x="57" y="8"/>
                  <a:pt x="52" y="8"/>
                </a:cubicBezTo>
                <a:cubicBezTo>
                  <a:pt x="48" y="8"/>
                  <a:pt x="44" y="10"/>
                  <a:pt x="41" y="13"/>
                </a:cubicBezTo>
                <a:cubicBezTo>
                  <a:pt x="38" y="16"/>
                  <a:pt x="36" y="20"/>
                  <a:pt x="36" y="25"/>
                </a:cubicBezTo>
                <a:cubicBezTo>
                  <a:pt x="36" y="30"/>
                  <a:pt x="38" y="34"/>
                  <a:pt x="41" y="37"/>
                </a:cubicBezTo>
                <a:cubicBezTo>
                  <a:pt x="44" y="40"/>
                  <a:pt x="48" y="42"/>
                  <a:pt x="52" y="42"/>
                </a:cubicBezTo>
                <a:cubicBezTo>
                  <a:pt x="71" y="42"/>
                  <a:pt x="71" y="42"/>
                  <a:pt x="71" y="42"/>
                </a:cubicBezTo>
                <a:close/>
                <a:moveTo>
                  <a:pt x="158" y="71"/>
                </a:moveTo>
                <a:cubicBezTo>
                  <a:pt x="158" y="71"/>
                  <a:pt x="158" y="71"/>
                  <a:pt x="158" y="71"/>
                </a:cubicBezTo>
                <a:cubicBezTo>
                  <a:pt x="14" y="71"/>
                  <a:pt x="14" y="71"/>
                  <a:pt x="14" y="71"/>
                </a:cubicBezTo>
                <a:cubicBezTo>
                  <a:pt x="14" y="89"/>
                  <a:pt x="14" y="89"/>
                  <a:pt x="14" y="89"/>
                </a:cubicBezTo>
                <a:cubicBezTo>
                  <a:pt x="66" y="89"/>
                  <a:pt x="106" y="89"/>
                  <a:pt x="158" y="89"/>
                </a:cubicBezTo>
                <a:cubicBezTo>
                  <a:pt x="158" y="71"/>
                  <a:pt x="158" y="71"/>
                  <a:pt x="158" y="71"/>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 name="Freeform 275"/>
          <p:cNvSpPr>
            <a:spLocks noEditPoints="1"/>
          </p:cNvSpPr>
          <p:nvPr/>
        </p:nvSpPr>
        <p:spPr bwMode="auto">
          <a:xfrm>
            <a:off x="2136494" y="4448629"/>
            <a:ext cx="196683" cy="185113"/>
          </a:xfrm>
          <a:custGeom>
            <a:avLst/>
            <a:gdLst>
              <a:gd name="T0" fmla="*/ 112 w 184"/>
              <a:gd name="T1" fmla="*/ 2 h 172"/>
              <a:gd name="T2" fmla="*/ 131 w 184"/>
              <a:gd name="T3" fmla="*/ 9 h 172"/>
              <a:gd name="T4" fmla="*/ 180 w 184"/>
              <a:gd name="T5" fmla="*/ 64 h 172"/>
              <a:gd name="T6" fmla="*/ 184 w 184"/>
              <a:gd name="T7" fmla="*/ 157 h 172"/>
              <a:gd name="T8" fmla="*/ 49 w 184"/>
              <a:gd name="T9" fmla="*/ 172 h 172"/>
              <a:gd name="T10" fmla="*/ 35 w 184"/>
              <a:gd name="T11" fmla="*/ 140 h 172"/>
              <a:gd name="T12" fmla="*/ 1 w 184"/>
              <a:gd name="T13" fmla="*/ 72 h 172"/>
              <a:gd name="T14" fmla="*/ 8 w 184"/>
              <a:gd name="T15" fmla="*/ 63 h 172"/>
              <a:gd name="T16" fmla="*/ 50 w 184"/>
              <a:gd name="T17" fmla="*/ 74 h 172"/>
              <a:gd name="T18" fmla="*/ 49 w 184"/>
              <a:gd name="T19" fmla="*/ 74 h 172"/>
              <a:gd name="T20" fmla="*/ 49 w 184"/>
              <a:gd name="T21" fmla="*/ 74 h 172"/>
              <a:gd name="T22" fmla="*/ 49 w 184"/>
              <a:gd name="T23" fmla="*/ 74 h 172"/>
              <a:gd name="T24" fmla="*/ 49 w 184"/>
              <a:gd name="T25" fmla="*/ 74 h 172"/>
              <a:gd name="T26" fmla="*/ 49 w 184"/>
              <a:gd name="T27" fmla="*/ 75 h 172"/>
              <a:gd name="T28" fmla="*/ 49 w 184"/>
              <a:gd name="T29" fmla="*/ 157 h 172"/>
              <a:gd name="T30" fmla="*/ 170 w 184"/>
              <a:gd name="T31" fmla="*/ 157 h 172"/>
              <a:gd name="T32" fmla="*/ 157 w 184"/>
              <a:gd name="T33" fmla="*/ 74 h 172"/>
              <a:gd name="T34" fmla="*/ 59 w 184"/>
              <a:gd name="T35" fmla="*/ 95 h 172"/>
              <a:gd name="T36" fmla="*/ 90 w 184"/>
              <a:gd name="T37" fmla="*/ 99 h 172"/>
              <a:gd name="T38" fmla="*/ 86 w 184"/>
              <a:gd name="T39" fmla="*/ 131 h 172"/>
              <a:gd name="T40" fmla="*/ 55 w 184"/>
              <a:gd name="T41" fmla="*/ 126 h 172"/>
              <a:gd name="T42" fmla="*/ 82 w 184"/>
              <a:gd name="T43" fmla="*/ 104 h 172"/>
              <a:gd name="T44" fmla="*/ 63 w 184"/>
              <a:gd name="T45" fmla="*/ 122 h 172"/>
              <a:gd name="T46" fmla="*/ 54 w 184"/>
              <a:gd name="T47" fmla="*/ 143 h 172"/>
              <a:gd name="T48" fmla="*/ 63 w 184"/>
              <a:gd name="T49" fmla="*/ 143 h 172"/>
              <a:gd name="T50" fmla="*/ 54 w 184"/>
              <a:gd name="T51" fmla="*/ 151 h 172"/>
              <a:gd name="T52" fmla="*/ 95 w 184"/>
              <a:gd name="T53" fmla="*/ 143 h 172"/>
              <a:gd name="T54" fmla="*/ 103 w 184"/>
              <a:gd name="T55" fmla="*/ 151 h 172"/>
              <a:gd name="T56" fmla="*/ 95 w 184"/>
              <a:gd name="T57" fmla="*/ 143 h 172"/>
              <a:gd name="T58" fmla="*/ 139 w 184"/>
              <a:gd name="T59" fmla="*/ 139 h 172"/>
              <a:gd name="T60" fmla="*/ 139 w 184"/>
              <a:gd name="T61" fmla="*/ 155 h 172"/>
              <a:gd name="T62" fmla="*/ 66 w 184"/>
              <a:gd name="T63" fmla="*/ 143 h 172"/>
              <a:gd name="T64" fmla="*/ 75 w 184"/>
              <a:gd name="T65" fmla="*/ 143 h 172"/>
              <a:gd name="T66" fmla="*/ 66 w 184"/>
              <a:gd name="T67" fmla="*/ 151 h 172"/>
              <a:gd name="T68" fmla="*/ 106 w 184"/>
              <a:gd name="T69" fmla="*/ 143 h 172"/>
              <a:gd name="T70" fmla="*/ 115 w 184"/>
              <a:gd name="T71" fmla="*/ 151 h 172"/>
              <a:gd name="T72" fmla="*/ 106 w 184"/>
              <a:gd name="T73" fmla="*/ 143 h 172"/>
              <a:gd name="T74" fmla="*/ 151 w 184"/>
              <a:gd name="T75" fmla="*/ 139 h 172"/>
              <a:gd name="T76" fmla="*/ 151 w 184"/>
              <a:gd name="T77" fmla="*/ 155 h 172"/>
              <a:gd name="T78" fmla="*/ 78 w 184"/>
              <a:gd name="T79" fmla="*/ 143 h 172"/>
              <a:gd name="T80" fmla="*/ 87 w 184"/>
              <a:gd name="T81" fmla="*/ 143 h 172"/>
              <a:gd name="T82" fmla="*/ 78 w 184"/>
              <a:gd name="T83" fmla="*/ 151 h 172"/>
              <a:gd name="T84" fmla="*/ 118 w 184"/>
              <a:gd name="T85" fmla="*/ 143 h 172"/>
              <a:gd name="T86" fmla="*/ 127 w 184"/>
              <a:gd name="T87" fmla="*/ 151 h 172"/>
              <a:gd name="T88" fmla="*/ 118 w 184"/>
              <a:gd name="T89" fmla="*/ 143 h 172"/>
              <a:gd name="T90" fmla="*/ 162 w 184"/>
              <a:gd name="T91" fmla="*/ 139 h 172"/>
              <a:gd name="T92" fmla="*/ 162 w 184"/>
              <a:gd name="T93" fmla="*/ 155 h 172"/>
              <a:gd name="T94" fmla="*/ 118 w 184"/>
              <a:gd name="T95" fmla="*/ 15 h 172"/>
              <a:gd name="T96" fmla="*/ 118 w 184"/>
              <a:gd name="T97" fmla="*/ 15 h 172"/>
              <a:gd name="T98" fmla="*/ 118 w 184"/>
              <a:gd name="T99" fmla="*/ 15 h 172"/>
              <a:gd name="T100" fmla="*/ 14 w 184"/>
              <a:gd name="T101" fmla="*/ 75 h 172"/>
              <a:gd name="T102" fmla="*/ 15 w 184"/>
              <a:gd name="T103" fmla="*/ 76 h 172"/>
              <a:gd name="T104" fmla="*/ 49 w 184"/>
              <a:gd name="T105" fmla="*/ 60 h 172"/>
              <a:gd name="T106" fmla="*/ 119 w 184"/>
              <a:gd name="T107" fmla="*/ 15 h 172"/>
              <a:gd name="T108" fmla="*/ 14 w 184"/>
              <a:gd name="T109" fmla="*/ 7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72">
                <a:moveTo>
                  <a:pt x="8" y="63"/>
                </a:moveTo>
                <a:cubicBezTo>
                  <a:pt x="111" y="3"/>
                  <a:pt x="111" y="3"/>
                  <a:pt x="111" y="3"/>
                </a:cubicBezTo>
                <a:cubicBezTo>
                  <a:pt x="111" y="3"/>
                  <a:pt x="112" y="3"/>
                  <a:pt x="112" y="2"/>
                </a:cubicBezTo>
                <a:cubicBezTo>
                  <a:pt x="115" y="1"/>
                  <a:pt x="119" y="0"/>
                  <a:pt x="122" y="2"/>
                </a:cubicBezTo>
                <a:cubicBezTo>
                  <a:pt x="126" y="3"/>
                  <a:pt x="129" y="5"/>
                  <a:pt x="131" y="8"/>
                </a:cubicBezTo>
                <a:cubicBezTo>
                  <a:pt x="131" y="8"/>
                  <a:pt x="131" y="9"/>
                  <a:pt x="131" y="9"/>
                </a:cubicBezTo>
                <a:cubicBezTo>
                  <a:pt x="161" y="60"/>
                  <a:pt x="161" y="60"/>
                  <a:pt x="161" y="60"/>
                </a:cubicBezTo>
                <a:cubicBezTo>
                  <a:pt x="170" y="60"/>
                  <a:pt x="170" y="60"/>
                  <a:pt x="170" y="60"/>
                </a:cubicBezTo>
                <a:cubicBezTo>
                  <a:pt x="174" y="60"/>
                  <a:pt x="177" y="61"/>
                  <a:pt x="180" y="64"/>
                </a:cubicBezTo>
                <a:cubicBezTo>
                  <a:pt x="180" y="64"/>
                  <a:pt x="180" y="64"/>
                  <a:pt x="180" y="64"/>
                </a:cubicBezTo>
                <a:cubicBezTo>
                  <a:pt x="182" y="67"/>
                  <a:pt x="184" y="71"/>
                  <a:pt x="184" y="75"/>
                </a:cubicBezTo>
                <a:cubicBezTo>
                  <a:pt x="184" y="157"/>
                  <a:pt x="184" y="157"/>
                  <a:pt x="184" y="157"/>
                </a:cubicBezTo>
                <a:cubicBezTo>
                  <a:pt x="184" y="161"/>
                  <a:pt x="182" y="165"/>
                  <a:pt x="180" y="168"/>
                </a:cubicBezTo>
                <a:cubicBezTo>
                  <a:pt x="177" y="171"/>
                  <a:pt x="174" y="172"/>
                  <a:pt x="170" y="172"/>
                </a:cubicBezTo>
                <a:cubicBezTo>
                  <a:pt x="49" y="172"/>
                  <a:pt x="49" y="172"/>
                  <a:pt x="49" y="172"/>
                </a:cubicBezTo>
                <a:cubicBezTo>
                  <a:pt x="45" y="172"/>
                  <a:pt x="42" y="171"/>
                  <a:pt x="39" y="168"/>
                </a:cubicBezTo>
                <a:cubicBezTo>
                  <a:pt x="37" y="165"/>
                  <a:pt x="35" y="161"/>
                  <a:pt x="35" y="157"/>
                </a:cubicBezTo>
                <a:cubicBezTo>
                  <a:pt x="35" y="140"/>
                  <a:pt x="35" y="140"/>
                  <a:pt x="35" y="140"/>
                </a:cubicBezTo>
                <a:cubicBezTo>
                  <a:pt x="2" y="83"/>
                  <a:pt x="2" y="83"/>
                  <a:pt x="2" y="83"/>
                </a:cubicBezTo>
                <a:cubicBezTo>
                  <a:pt x="0" y="79"/>
                  <a:pt x="0" y="75"/>
                  <a:pt x="1" y="72"/>
                </a:cubicBezTo>
                <a:cubicBezTo>
                  <a:pt x="1" y="72"/>
                  <a:pt x="1" y="72"/>
                  <a:pt x="1" y="72"/>
                </a:cubicBezTo>
                <a:cubicBezTo>
                  <a:pt x="1" y="72"/>
                  <a:pt x="1" y="72"/>
                  <a:pt x="1" y="72"/>
                </a:cubicBezTo>
                <a:cubicBezTo>
                  <a:pt x="2" y="68"/>
                  <a:pt x="4" y="65"/>
                  <a:pt x="7" y="63"/>
                </a:cubicBezTo>
                <a:cubicBezTo>
                  <a:pt x="8" y="63"/>
                  <a:pt x="8" y="63"/>
                  <a:pt x="8" y="63"/>
                </a:cubicBezTo>
                <a:close/>
                <a:moveTo>
                  <a:pt x="157" y="74"/>
                </a:moveTo>
                <a:cubicBezTo>
                  <a:pt x="157" y="74"/>
                  <a:pt x="157" y="74"/>
                  <a:pt x="157" y="74"/>
                </a:cubicBezTo>
                <a:cubicBezTo>
                  <a:pt x="50" y="74"/>
                  <a:pt x="50" y="74"/>
                  <a:pt x="50" y="74"/>
                </a:cubicBezTo>
                <a:cubicBezTo>
                  <a:pt x="50" y="74"/>
                  <a:pt x="50" y="74"/>
                  <a:pt x="50" y="74"/>
                </a:cubicBezTo>
                <a:cubicBezTo>
                  <a:pt x="50" y="74"/>
                  <a:pt x="50" y="74"/>
                  <a:pt x="50" y="74"/>
                </a:cubicBezTo>
                <a:cubicBezTo>
                  <a:pt x="49" y="74"/>
                  <a:pt x="49" y="74"/>
                  <a:pt x="49" y="74"/>
                </a:cubicBezTo>
                <a:cubicBezTo>
                  <a:pt x="49" y="74"/>
                  <a:pt x="49" y="74"/>
                  <a:pt x="49" y="74"/>
                </a:cubicBezTo>
                <a:cubicBezTo>
                  <a:pt x="49" y="74"/>
                  <a:pt x="49" y="74"/>
                  <a:pt x="49" y="74"/>
                </a:cubicBezTo>
                <a:cubicBezTo>
                  <a:pt x="49" y="74"/>
                  <a:pt x="49" y="74"/>
                  <a:pt x="49" y="74"/>
                </a:cubicBezTo>
                <a:cubicBezTo>
                  <a:pt x="49" y="74"/>
                  <a:pt x="49" y="74"/>
                  <a:pt x="49" y="74"/>
                </a:cubicBezTo>
                <a:cubicBezTo>
                  <a:pt x="49" y="74"/>
                  <a:pt x="49" y="74"/>
                  <a:pt x="49" y="74"/>
                </a:cubicBezTo>
                <a:cubicBezTo>
                  <a:pt x="49" y="74"/>
                  <a:pt x="49" y="74"/>
                  <a:pt x="49" y="74"/>
                </a:cubicBezTo>
                <a:cubicBezTo>
                  <a:pt x="49" y="74"/>
                  <a:pt x="49" y="74"/>
                  <a:pt x="49" y="74"/>
                </a:cubicBezTo>
                <a:cubicBezTo>
                  <a:pt x="49" y="74"/>
                  <a:pt x="49" y="74"/>
                  <a:pt x="49" y="74"/>
                </a:cubicBezTo>
                <a:cubicBezTo>
                  <a:pt x="49" y="74"/>
                  <a:pt x="49" y="74"/>
                  <a:pt x="49" y="74"/>
                </a:cubicBezTo>
                <a:cubicBezTo>
                  <a:pt x="49" y="74"/>
                  <a:pt x="49" y="74"/>
                  <a:pt x="49" y="74"/>
                </a:cubicBezTo>
                <a:cubicBezTo>
                  <a:pt x="49" y="75"/>
                  <a:pt x="49" y="75"/>
                  <a:pt x="49" y="75"/>
                </a:cubicBezTo>
                <a:cubicBezTo>
                  <a:pt x="49" y="75"/>
                  <a:pt x="49" y="75"/>
                  <a:pt x="49" y="75"/>
                </a:cubicBezTo>
                <a:cubicBezTo>
                  <a:pt x="49" y="138"/>
                  <a:pt x="49" y="138"/>
                  <a:pt x="49" y="138"/>
                </a:cubicBezTo>
                <a:cubicBezTo>
                  <a:pt x="49" y="138"/>
                  <a:pt x="49" y="138"/>
                  <a:pt x="49" y="138"/>
                </a:cubicBezTo>
                <a:cubicBezTo>
                  <a:pt x="49" y="157"/>
                  <a:pt x="49" y="157"/>
                  <a:pt x="49" y="157"/>
                </a:cubicBezTo>
                <a:cubicBezTo>
                  <a:pt x="49" y="158"/>
                  <a:pt x="49" y="158"/>
                  <a:pt x="50" y="158"/>
                </a:cubicBezTo>
                <a:cubicBezTo>
                  <a:pt x="169" y="158"/>
                  <a:pt x="169" y="158"/>
                  <a:pt x="169" y="158"/>
                </a:cubicBezTo>
                <a:cubicBezTo>
                  <a:pt x="170" y="158"/>
                  <a:pt x="170" y="158"/>
                  <a:pt x="170" y="157"/>
                </a:cubicBezTo>
                <a:cubicBezTo>
                  <a:pt x="170" y="75"/>
                  <a:pt x="170" y="75"/>
                  <a:pt x="170" y="75"/>
                </a:cubicBezTo>
                <a:cubicBezTo>
                  <a:pt x="170" y="74"/>
                  <a:pt x="170" y="74"/>
                  <a:pt x="169" y="74"/>
                </a:cubicBezTo>
                <a:cubicBezTo>
                  <a:pt x="157" y="74"/>
                  <a:pt x="157" y="74"/>
                  <a:pt x="157" y="74"/>
                </a:cubicBezTo>
                <a:close/>
                <a:moveTo>
                  <a:pt x="59" y="95"/>
                </a:moveTo>
                <a:cubicBezTo>
                  <a:pt x="59" y="95"/>
                  <a:pt x="59" y="95"/>
                  <a:pt x="59" y="95"/>
                </a:cubicBezTo>
                <a:cubicBezTo>
                  <a:pt x="59" y="95"/>
                  <a:pt x="59" y="95"/>
                  <a:pt x="59" y="95"/>
                </a:cubicBezTo>
                <a:cubicBezTo>
                  <a:pt x="86" y="95"/>
                  <a:pt x="86" y="95"/>
                  <a:pt x="86" y="95"/>
                </a:cubicBezTo>
                <a:cubicBezTo>
                  <a:pt x="88" y="95"/>
                  <a:pt x="90" y="97"/>
                  <a:pt x="90" y="99"/>
                </a:cubicBezTo>
                <a:cubicBezTo>
                  <a:pt x="90" y="99"/>
                  <a:pt x="90" y="99"/>
                  <a:pt x="90" y="99"/>
                </a:cubicBezTo>
                <a:cubicBezTo>
                  <a:pt x="90" y="126"/>
                  <a:pt x="90" y="126"/>
                  <a:pt x="90" y="126"/>
                </a:cubicBezTo>
                <a:cubicBezTo>
                  <a:pt x="90" y="129"/>
                  <a:pt x="88" y="131"/>
                  <a:pt x="86" y="131"/>
                </a:cubicBezTo>
                <a:cubicBezTo>
                  <a:pt x="86" y="131"/>
                  <a:pt x="86" y="131"/>
                  <a:pt x="86" y="131"/>
                </a:cubicBezTo>
                <a:cubicBezTo>
                  <a:pt x="59" y="131"/>
                  <a:pt x="59" y="131"/>
                  <a:pt x="59" y="131"/>
                </a:cubicBezTo>
                <a:cubicBezTo>
                  <a:pt x="57" y="131"/>
                  <a:pt x="55" y="129"/>
                  <a:pt x="55" y="126"/>
                </a:cubicBezTo>
                <a:cubicBezTo>
                  <a:pt x="55" y="126"/>
                  <a:pt x="55" y="126"/>
                  <a:pt x="55" y="126"/>
                </a:cubicBezTo>
                <a:cubicBezTo>
                  <a:pt x="55" y="99"/>
                  <a:pt x="55" y="99"/>
                  <a:pt x="55" y="99"/>
                </a:cubicBezTo>
                <a:cubicBezTo>
                  <a:pt x="55" y="97"/>
                  <a:pt x="57" y="95"/>
                  <a:pt x="59" y="95"/>
                </a:cubicBezTo>
                <a:close/>
                <a:moveTo>
                  <a:pt x="82" y="104"/>
                </a:moveTo>
                <a:cubicBezTo>
                  <a:pt x="82" y="104"/>
                  <a:pt x="82" y="104"/>
                  <a:pt x="82" y="104"/>
                </a:cubicBezTo>
                <a:cubicBezTo>
                  <a:pt x="63" y="104"/>
                  <a:pt x="63" y="104"/>
                  <a:pt x="63" y="104"/>
                </a:cubicBezTo>
                <a:cubicBezTo>
                  <a:pt x="63" y="122"/>
                  <a:pt x="63" y="122"/>
                  <a:pt x="63" y="122"/>
                </a:cubicBezTo>
                <a:cubicBezTo>
                  <a:pt x="82" y="122"/>
                  <a:pt x="82" y="122"/>
                  <a:pt x="82" y="122"/>
                </a:cubicBezTo>
                <a:cubicBezTo>
                  <a:pt x="82" y="104"/>
                  <a:pt x="82" y="104"/>
                  <a:pt x="82" y="104"/>
                </a:cubicBezTo>
                <a:close/>
                <a:moveTo>
                  <a:pt x="54" y="143"/>
                </a:moveTo>
                <a:cubicBezTo>
                  <a:pt x="54" y="143"/>
                  <a:pt x="54" y="143"/>
                  <a:pt x="54" y="143"/>
                </a:cubicBezTo>
                <a:cubicBezTo>
                  <a:pt x="54" y="141"/>
                  <a:pt x="56" y="139"/>
                  <a:pt x="59" y="139"/>
                </a:cubicBezTo>
                <a:cubicBezTo>
                  <a:pt x="61" y="139"/>
                  <a:pt x="63" y="141"/>
                  <a:pt x="63" y="143"/>
                </a:cubicBezTo>
                <a:cubicBezTo>
                  <a:pt x="63" y="151"/>
                  <a:pt x="63" y="151"/>
                  <a:pt x="63" y="151"/>
                </a:cubicBezTo>
                <a:cubicBezTo>
                  <a:pt x="63" y="153"/>
                  <a:pt x="61" y="155"/>
                  <a:pt x="59" y="155"/>
                </a:cubicBezTo>
                <a:cubicBezTo>
                  <a:pt x="56" y="155"/>
                  <a:pt x="54" y="153"/>
                  <a:pt x="54" y="151"/>
                </a:cubicBezTo>
                <a:cubicBezTo>
                  <a:pt x="54" y="143"/>
                  <a:pt x="54" y="143"/>
                  <a:pt x="54" y="143"/>
                </a:cubicBezTo>
                <a:close/>
                <a:moveTo>
                  <a:pt x="95" y="143"/>
                </a:moveTo>
                <a:cubicBezTo>
                  <a:pt x="95" y="143"/>
                  <a:pt x="95" y="143"/>
                  <a:pt x="95" y="143"/>
                </a:cubicBezTo>
                <a:cubicBezTo>
                  <a:pt x="95" y="141"/>
                  <a:pt x="96" y="139"/>
                  <a:pt x="99" y="139"/>
                </a:cubicBezTo>
                <a:cubicBezTo>
                  <a:pt x="101" y="139"/>
                  <a:pt x="103" y="141"/>
                  <a:pt x="103" y="143"/>
                </a:cubicBezTo>
                <a:cubicBezTo>
                  <a:pt x="103" y="151"/>
                  <a:pt x="103" y="151"/>
                  <a:pt x="103" y="151"/>
                </a:cubicBezTo>
                <a:cubicBezTo>
                  <a:pt x="103" y="153"/>
                  <a:pt x="101" y="155"/>
                  <a:pt x="99" y="155"/>
                </a:cubicBezTo>
                <a:cubicBezTo>
                  <a:pt x="96" y="155"/>
                  <a:pt x="95" y="153"/>
                  <a:pt x="95" y="151"/>
                </a:cubicBezTo>
                <a:cubicBezTo>
                  <a:pt x="95" y="143"/>
                  <a:pt x="95" y="143"/>
                  <a:pt x="95" y="143"/>
                </a:cubicBezTo>
                <a:close/>
                <a:moveTo>
                  <a:pt x="135" y="143"/>
                </a:moveTo>
                <a:cubicBezTo>
                  <a:pt x="135" y="143"/>
                  <a:pt x="135" y="143"/>
                  <a:pt x="135" y="143"/>
                </a:cubicBezTo>
                <a:cubicBezTo>
                  <a:pt x="135" y="141"/>
                  <a:pt x="136" y="139"/>
                  <a:pt x="139" y="139"/>
                </a:cubicBezTo>
                <a:cubicBezTo>
                  <a:pt x="141" y="139"/>
                  <a:pt x="143" y="141"/>
                  <a:pt x="143" y="143"/>
                </a:cubicBezTo>
                <a:cubicBezTo>
                  <a:pt x="143" y="151"/>
                  <a:pt x="143" y="151"/>
                  <a:pt x="143" y="151"/>
                </a:cubicBezTo>
                <a:cubicBezTo>
                  <a:pt x="143" y="153"/>
                  <a:pt x="141" y="155"/>
                  <a:pt x="139" y="155"/>
                </a:cubicBezTo>
                <a:cubicBezTo>
                  <a:pt x="136" y="155"/>
                  <a:pt x="135" y="153"/>
                  <a:pt x="135" y="151"/>
                </a:cubicBezTo>
                <a:cubicBezTo>
                  <a:pt x="135" y="143"/>
                  <a:pt x="135" y="143"/>
                  <a:pt x="135" y="143"/>
                </a:cubicBezTo>
                <a:close/>
                <a:moveTo>
                  <a:pt x="66" y="143"/>
                </a:moveTo>
                <a:cubicBezTo>
                  <a:pt x="66" y="143"/>
                  <a:pt x="66" y="143"/>
                  <a:pt x="66" y="143"/>
                </a:cubicBezTo>
                <a:cubicBezTo>
                  <a:pt x="66" y="141"/>
                  <a:pt x="68" y="139"/>
                  <a:pt x="71" y="139"/>
                </a:cubicBezTo>
                <a:cubicBezTo>
                  <a:pt x="73" y="139"/>
                  <a:pt x="75" y="141"/>
                  <a:pt x="75" y="143"/>
                </a:cubicBezTo>
                <a:cubicBezTo>
                  <a:pt x="75" y="151"/>
                  <a:pt x="75" y="151"/>
                  <a:pt x="75" y="151"/>
                </a:cubicBezTo>
                <a:cubicBezTo>
                  <a:pt x="75" y="153"/>
                  <a:pt x="73" y="155"/>
                  <a:pt x="71" y="155"/>
                </a:cubicBezTo>
                <a:cubicBezTo>
                  <a:pt x="68" y="155"/>
                  <a:pt x="66" y="153"/>
                  <a:pt x="66" y="151"/>
                </a:cubicBezTo>
                <a:cubicBezTo>
                  <a:pt x="66" y="143"/>
                  <a:pt x="66" y="143"/>
                  <a:pt x="66" y="143"/>
                </a:cubicBezTo>
                <a:close/>
                <a:moveTo>
                  <a:pt x="106" y="143"/>
                </a:moveTo>
                <a:cubicBezTo>
                  <a:pt x="106" y="143"/>
                  <a:pt x="106" y="143"/>
                  <a:pt x="106" y="143"/>
                </a:cubicBezTo>
                <a:cubicBezTo>
                  <a:pt x="106" y="141"/>
                  <a:pt x="108" y="139"/>
                  <a:pt x="111" y="139"/>
                </a:cubicBezTo>
                <a:cubicBezTo>
                  <a:pt x="113" y="139"/>
                  <a:pt x="115" y="141"/>
                  <a:pt x="115" y="143"/>
                </a:cubicBezTo>
                <a:cubicBezTo>
                  <a:pt x="115" y="151"/>
                  <a:pt x="115" y="151"/>
                  <a:pt x="115" y="151"/>
                </a:cubicBezTo>
                <a:cubicBezTo>
                  <a:pt x="115" y="153"/>
                  <a:pt x="113" y="155"/>
                  <a:pt x="111" y="155"/>
                </a:cubicBezTo>
                <a:cubicBezTo>
                  <a:pt x="108" y="155"/>
                  <a:pt x="106" y="153"/>
                  <a:pt x="106" y="151"/>
                </a:cubicBezTo>
                <a:cubicBezTo>
                  <a:pt x="106" y="143"/>
                  <a:pt x="106" y="143"/>
                  <a:pt x="106" y="143"/>
                </a:cubicBezTo>
                <a:close/>
                <a:moveTo>
                  <a:pt x="146" y="143"/>
                </a:moveTo>
                <a:cubicBezTo>
                  <a:pt x="146" y="143"/>
                  <a:pt x="146" y="143"/>
                  <a:pt x="146" y="143"/>
                </a:cubicBezTo>
                <a:cubicBezTo>
                  <a:pt x="146" y="141"/>
                  <a:pt x="148" y="139"/>
                  <a:pt x="151" y="139"/>
                </a:cubicBezTo>
                <a:cubicBezTo>
                  <a:pt x="153" y="139"/>
                  <a:pt x="155" y="141"/>
                  <a:pt x="155" y="143"/>
                </a:cubicBezTo>
                <a:cubicBezTo>
                  <a:pt x="155" y="151"/>
                  <a:pt x="155" y="151"/>
                  <a:pt x="155" y="151"/>
                </a:cubicBezTo>
                <a:cubicBezTo>
                  <a:pt x="155" y="153"/>
                  <a:pt x="153" y="155"/>
                  <a:pt x="151" y="155"/>
                </a:cubicBezTo>
                <a:cubicBezTo>
                  <a:pt x="148" y="155"/>
                  <a:pt x="146" y="153"/>
                  <a:pt x="146" y="151"/>
                </a:cubicBezTo>
                <a:cubicBezTo>
                  <a:pt x="146" y="143"/>
                  <a:pt x="146" y="143"/>
                  <a:pt x="146" y="143"/>
                </a:cubicBezTo>
                <a:close/>
                <a:moveTo>
                  <a:pt x="78" y="143"/>
                </a:moveTo>
                <a:cubicBezTo>
                  <a:pt x="78" y="143"/>
                  <a:pt x="78" y="143"/>
                  <a:pt x="78" y="143"/>
                </a:cubicBezTo>
                <a:cubicBezTo>
                  <a:pt x="78" y="141"/>
                  <a:pt x="80" y="139"/>
                  <a:pt x="82" y="139"/>
                </a:cubicBezTo>
                <a:cubicBezTo>
                  <a:pt x="85" y="139"/>
                  <a:pt x="87" y="141"/>
                  <a:pt x="87" y="143"/>
                </a:cubicBezTo>
                <a:cubicBezTo>
                  <a:pt x="87" y="151"/>
                  <a:pt x="87" y="151"/>
                  <a:pt x="87" y="151"/>
                </a:cubicBezTo>
                <a:cubicBezTo>
                  <a:pt x="87" y="153"/>
                  <a:pt x="85" y="155"/>
                  <a:pt x="82" y="155"/>
                </a:cubicBezTo>
                <a:cubicBezTo>
                  <a:pt x="80" y="155"/>
                  <a:pt x="78" y="153"/>
                  <a:pt x="78" y="151"/>
                </a:cubicBezTo>
                <a:cubicBezTo>
                  <a:pt x="78" y="143"/>
                  <a:pt x="78" y="143"/>
                  <a:pt x="78" y="143"/>
                </a:cubicBezTo>
                <a:close/>
                <a:moveTo>
                  <a:pt x="118" y="143"/>
                </a:moveTo>
                <a:cubicBezTo>
                  <a:pt x="118" y="143"/>
                  <a:pt x="118" y="143"/>
                  <a:pt x="118" y="143"/>
                </a:cubicBezTo>
                <a:cubicBezTo>
                  <a:pt x="118" y="141"/>
                  <a:pt x="120" y="139"/>
                  <a:pt x="122" y="139"/>
                </a:cubicBezTo>
                <a:cubicBezTo>
                  <a:pt x="125" y="139"/>
                  <a:pt x="127" y="141"/>
                  <a:pt x="127" y="143"/>
                </a:cubicBezTo>
                <a:cubicBezTo>
                  <a:pt x="127" y="151"/>
                  <a:pt x="127" y="151"/>
                  <a:pt x="127" y="151"/>
                </a:cubicBezTo>
                <a:cubicBezTo>
                  <a:pt x="127" y="153"/>
                  <a:pt x="125" y="155"/>
                  <a:pt x="122" y="155"/>
                </a:cubicBezTo>
                <a:cubicBezTo>
                  <a:pt x="120" y="155"/>
                  <a:pt x="118" y="153"/>
                  <a:pt x="118" y="151"/>
                </a:cubicBezTo>
                <a:cubicBezTo>
                  <a:pt x="118" y="143"/>
                  <a:pt x="118" y="143"/>
                  <a:pt x="118" y="143"/>
                </a:cubicBezTo>
                <a:close/>
                <a:moveTo>
                  <a:pt x="158" y="143"/>
                </a:moveTo>
                <a:cubicBezTo>
                  <a:pt x="158" y="143"/>
                  <a:pt x="158" y="143"/>
                  <a:pt x="158" y="143"/>
                </a:cubicBezTo>
                <a:cubicBezTo>
                  <a:pt x="158" y="141"/>
                  <a:pt x="160" y="139"/>
                  <a:pt x="162" y="139"/>
                </a:cubicBezTo>
                <a:cubicBezTo>
                  <a:pt x="165" y="139"/>
                  <a:pt x="167" y="141"/>
                  <a:pt x="167" y="143"/>
                </a:cubicBezTo>
                <a:cubicBezTo>
                  <a:pt x="167" y="151"/>
                  <a:pt x="167" y="151"/>
                  <a:pt x="167" y="151"/>
                </a:cubicBezTo>
                <a:cubicBezTo>
                  <a:pt x="167" y="153"/>
                  <a:pt x="165" y="155"/>
                  <a:pt x="162" y="155"/>
                </a:cubicBezTo>
                <a:cubicBezTo>
                  <a:pt x="160" y="155"/>
                  <a:pt x="158" y="153"/>
                  <a:pt x="158" y="151"/>
                </a:cubicBezTo>
                <a:cubicBezTo>
                  <a:pt x="158" y="143"/>
                  <a:pt x="158" y="143"/>
                  <a:pt x="158" y="143"/>
                </a:cubicBezTo>
                <a:close/>
                <a:moveTo>
                  <a:pt x="118" y="15"/>
                </a:moveTo>
                <a:cubicBezTo>
                  <a:pt x="118" y="15"/>
                  <a:pt x="118" y="15"/>
                  <a:pt x="118" y="15"/>
                </a:cubicBezTo>
                <a:cubicBezTo>
                  <a:pt x="118" y="15"/>
                  <a:pt x="118" y="15"/>
                  <a:pt x="118" y="15"/>
                </a:cubicBezTo>
                <a:cubicBezTo>
                  <a:pt x="118" y="15"/>
                  <a:pt x="118" y="15"/>
                  <a:pt x="118" y="15"/>
                </a:cubicBezTo>
                <a:cubicBezTo>
                  <a:pt x="118" y="15"/>
                  <a:pt x="118" y="15"/>
                  <a:pt x="118" y="15"/>
                </a:cubicBezTo>
                <a:close/>
                <a:moveTo>
                  <a:pt x="118" y="15"/>
                </a:moveTo>
                <a:cubicBezTo>
                  <a:pt x="118" y="15"/>
                  <a:pt x="118" y="15"/>
                  <a:pt x="118" y="15"/>
                </a:cubicBezTo>
                <a:cubicBezTo>
                  <a:pt x="15" y="75"/>
                  <a:pt x="15" y="75"/>
                  <a:pt x="15"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5" y="76"/>
                </a:cubicBezTo>
                <a:cubicBezTo>
                  <a:pt x="35" y="111"/>
                  <a:pt x="35" y="111"/>
                  <a:pt x="35" y="111"/>
                </a:cubicBezTo>
                <a:cubicBezTo>
                  <a:pt x="35" y="75"/>
                  <a:pt x="35" y="75"/>
                  <a:pt x="35" y="75"/>
                </a:cubicBezTo>
                <a:cubicBezTo>
                  <a:pt x="35" y="67"/>
                  <a:pt x="42" y="60"/>
                  <a:pt x="49" y="60"/>
                </a:cubicBezTo>
                <a:cubicBezTo>
                  <a:pt x="144" y="60"/>
                  <a:pt x="144" y="60"/>
                  <a:pt x="144" y="60"/>
                </a:cubicBezTo>
                <a:cubicBezTo>
                  <a:pt x="119" y="16"/>
                  <a:pt x="119" y="16"/>
                  <a:pt x="119" y="16"/>
                </a:cubicBezTo>
                <a:cubicBezTo>
                  <a:pt x="119" y="15"/>
                  <a:pt x="119" y="15"/>
                  <a:pt x="119" y="15"/>
                </a:cubicBezTo>
                <a:cubicBezTo>
                  <a:pt x="119" y="15"/>
                  <a:pt x="118" y="15"/>
                  <a:pt x="118" y="15"/>
                </a:cubicBezTo>
                <a:close/>
                <a:moveTo>
                  <a:pt x="14" y="75"/>
                </a:moveTo>
                <a:cubicBezTo>
                  <a:pt x="14" y="75"/>
                  <a:pt x="14" y="75"/>
                  <a:pt x="14" y="75"/>
                </a:cubicBezTo>
                <a:cubicBezTo>
                  <a:pt x="14" y="75"/>
                  <a:pt x="14" y="75"/>
                  <a:pt x="14" y="75"/>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2096135" y="2146300"/>
            <a:ext cx="2694940" cy="922020"/>
          </a:xfrm>
          <a:prstGeom prst="rect">
            <a:avLst/>
          </a:prstGeom>
          <a:noFill/>
        </p:spPr>
        <p:txBody>
          <a:bodyPr wrap="square" rtlCol="0">
            <a:spAutoFit/>
          </a:bodyPr>
          <a:p>
            <a:r>
              <a:rPr lang="zh-CN" altLang="en-US"/>
              <a:t>公开到开源平台，让更多的开发志愿者丰富本文系统功能</a:t>
            </a:r>
            <a:endParaRPr lang="zh-CN" altLang="en-US"/>
          </a:p>
        </p:txBody>
      </p:sp>
      <p:sp>
        <p:nvSpPr>
          <p:cNvPr id="6" name="文本框 5"/>
          <p:cNvSpPr txBox="1"/>
          <p:nvPr/>
        </p:nvSpPr>
        <p:spPr>
          <a:xfrm>
            <a:off x="7386320" y="2146300"/>
            <a:ext cx="2458085" cy="922020"/>
          </a:xfrm>
          <a:prstGeom prst="rect">
            <a:avLst/>
          </a:prstGeom>
          <a:noFill/>
        </p:spPr>
        <p:txBody>
          <a:bodyPr wrap="square" rtlCol="0">
            <a:spAutoFit/>
          </a:bodyPr>
          <a:p>
            <a:r>
              <a:rPr lang="zh-CN" altLang="en-US"/>
              <a:t>在原有的系统功能的基础上完善其</a:t>
            </a:r>
            <a:r>
              <a:rPr lang="zh-CN" altLang="en-US"/>
              <a:t>他功能，提供更多的</a:t>
            </a:r>
            <a:r>
              <a:rPr lang="zh-CN" altLang="en-US"/>
              <a:t>服务</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 grpId="0"/>
      <p:bldP spid="4" grpId="1"/>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15" name="矩形 14"/>
          <p:cNvSpPr/>
          <p:nvPr/>
        </p:nvSpPr>
        <p:spPr>
          <a:xfrm>
            <a:off x="1568956" y="1516030"/>
            <a:ext cx="9054081" cy="264687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b="1" i="0" u="none" strike="noStrike" kern="1200" cap="none" spc="0" normalizeH="0" baseline="0" noProof="0" dirty="0">
                <a:ln>
                  <a:noFill/>
                </a:ln>
                <a:gradFill flip="none" rotWithShape="1">
                  <a:gsLst>
                    <a:gs pos="0">
                      <a:srgbClr val="527B98">
                        <a:alpha val="20000"/>
                      </a:srgbClr>
                    </a:gs>
                    <a:gs pos="80000">
                      <a:srgbClr val="527B98">
                        <a:alpha val="0"/>
                      </a:srgbClr>
                    </a:gs>
                  </a:gsLst>
                  <a:lin ang="5400000" scaled="1"/>
                  <a:tileRect/>
                </a:gradFill>
                <a:effectLst/>
                <a:uLnTx/>
                <a:uFillTx/>
                <a:latin typeface="Arial" panose="020B0604020202020204"/>
                <a:ea typeface="微软雅黑 Light" panose="020B0502040204020203" charset="-122"/>
                <a:cs typeface="+mn-cs"/>
              </a:rPr>
              <a:t>THANKS</a:t>
            </a:r>
            <a:endParaRPr kumimoji="0" lang="zh-CN" altLang="en-US" sz="16600" b="1" i="0" u="none" strike="noStrike" kern="1200" cap="none" spc="0" normalizeH="0" baseline="0" noProof="0" dirty="0">
              <a:ln>
                <a:noFill/>
              </a:ln>
              <a:gradFill flip="none" rotWithShape="1">
                <a:gsLst>
                  <a:gs pos="0">
                    <a:srgbClr val="527B98">
                      <a:alpha val="20000"/>
                    </a:srgbClr>
                  </a:gs>
                  <a:gs pos="80000">
                    <a:srgbClr val="527B98">
                      <a:alpha val="0"/>
                    </a:srgbClr>
                  </a:gs>
                </a:gsLst>
                <a:lin ang="5400000" scaled="1"/>
                <a:tileRect/>
              </a:gradFill>
              <a:effectLst/>
              <a:uLnTx/>
              <a:uFillTx/>
              <a:latin typeface="Arial" panose="020B0604020202020204"/>
              <a:ea typeface="微软雅黑 Light" panose="020B0502040204020203" charset="-122"/>
              <a:cs typeface="+mn-cs"/>
            </a:endParaRPr>
          </a:p>
        </p:txBody>
      </p:sp>
      <p:sp>
        <p:nvSpPr>
          <p:cNvPr id="16" name="矩形 15"/>
          <p:cNvSpPr/>
          <p:nvPr/>
        </p:nvSpPr>
        <p:spPr>
          <a:xfrm>
            <a:off x="975361" y="2782877"/>
            <a:ext cx="10241280" cy="221488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600" normalizeH="0" baseline="0" noProof="0" dirty="0">
                <a:ln>
                  <a:noFill/>
                </a:ln>
                <a:solidFill>
                  <a:srgbClr val="527B98"/>
                </a:solidFill>
                <a:effectLst>
                  <a:outerShdw blurRad="50800" dist="38100" dir="5400000" algn="t" rotWithShape="0">
                    <a:srgbClr val="17083A">
                      <a:alpha val="40000"/>
                    </a:srgbClr>
                  </a:outerShdw>
                </a:effectLst>
                <a:uLnTx/>
                <a:uFillTx/>
                <a:latin typeface="微软雅黑" panose="020B0503020204020204" pitchFamily="34" charset="-122"/>
                <a:ea typeface="微软雅黑" panose="020B0503020204020204" pitchFamily="34" charset="-122"/>
              </a:rPr>
              <a:t>感谢各位老师倾听与指正</a:t>
            </a:r>
            <a:endParaRPr kumimoji="0" lang="zh-CN" altLang="en-US" sz="7200" b="1" i="0" u="none" strike="noStrike" kern="1200" cap="none" spc="600" normalizeH="0" baseline="0" noProof="0" dirty="0">
              <a:ln>
                <a:noFill/>
              </a:ln>
              <a:solidFill>
                <a:srgbClr val="527B98"/>
              </a:solidFill>
              <a:effectLst>
                <a:outerShdw blurRad="50800" dist="38100" dir="5400000" algn="t" rotWithShape="0">
                  <a:srgbClr val="17083A">
                    <a:alpha val="40000"/>
                  </a:srgbClr>
                </a:outerShdw>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200" b="1" i="0" u="none" strike="noStrike" kern="1200" cap="none" spc="600" normalizeH="0" baseline="0" noProof="0" dirty="0">
              <a:ln>
                <a:noFill/>
              </a:ln>
              <a:solidFill>
                <a:srgbClr val="527B98"/>
              </a:solidFill>
              <a:effectLst>
                <a:outerShdw blurRad="50800" dist="38100" dir="5400000" algn="t" rotWithShape="0">
                  <a:srgbClr val="17083A">
                    <a:alpha val="40000"/>
                  </a:srgbClr>
                </a:outerShdw>
              </a:effectLst>
              <a:uLnTx/>
              <a:uFillTx/>
              <a:latin typeface="微软雅黑" panose="020B0503020204020204" pitchFamily="34" charset="-122"/>
              <a:ea typeface="微软雅黑" panose="020B0503020204020204" pitchFamily="34" charset="-122"/>
            </a:endParaRPr>
          </a:p>
        </p:txBody>
      </p:sp>
      <p:sp>
        <p:nvSpPr>
          <p:cNvPr id="20" name="文本框 19"/>
          <p:cNvSpPr txBox="1"/>
          <p:nvPr/>
        </p:nvSpPr>
        <p:spPr>
          <a:xfrm>
            <a:off x="2181860" y="3896360"/>
            <a:ext cx="8290560" cy="817880"/>
          </a:xfrm>
          <a:prstGeom prst="rect">
            <a:avLst/>
          </a:prstGeom>
          <a:noFill/>
        </p:spPr>
        <p:txBody>
          <a:bodyPr wrap="square" rtlCol="0">
            <a:noAutofit/>
            <a:scene3d>
              <a:camera prst="orthographicFront"/>
              <a:lightRig rig="threePt" dir="t"/>
            </a:scene3d>
            <a:sp3d contourW="12700"/>
          </a:bodyPr>
          <a:lstStyle/>
          <a:p>
            <a:pPr algn="ctr">
              <a:lnSpc>
                <a:spcPct val="125000"/>
              </a:lnSpc>
            </a:pPr>
            <a:r>
              <a:rPr lang="en-US" altLang="zh-CN" sz="3200" dirty="0">
                <a:solidFill>
                  <a:srgbClr val="856849"/>
                </a:solidFill>
                <a:latin typeface="Century Gothic" panose="020B0502020202020204" pitchFamily="34" charset="0"/>
                <a:cs typeface="+mn-ea"/>
              </a:rPr>
              <a:t>Thank you for listening and correcting</a:t>
            </a:r>
            <a:endParaRPr lang="en-US" altLang="zh-CN" sz="3200" dirty="0">
              <a:solidFill>
                <a:srgbClr val="856849"/>
              </a:solidFill>
              <a:latin typeface="Century Gothic" panose="020B0502020202020204" pitchFamily="34" charset="0"/>
              <a:cs typeface="+mn-ea"/>
            </a:endParaRPr>
          </a:p>
          <a:p>
            <a:pPr algn="ctr">
              <a:lnSpc>
                <a:spcPct val="125000"/>
              </a:lnSpc>
            </a:pPr>
            <a:endParaRPr lang="en-US" altLang="zh-CN" sz="3200" dirty="0">
              <a:solidFill>
                <a:srgbClr val="856849"/>
              </a:solidFill>
              <a:latin typeface="Century Gothic" panose="020B0502020202020204" pitchFamily="34" charset="0"/>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down)">
                                      <p:cBhvr>
                                        <p:cTn id="8" dur="500"/>
                                        <p:tgtEl>
                                          <p:spTgt spid="20"/>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b="22286"/>
          <a:stretch>
            <a:fillRect/>
          </a:stretch>
        </p:blipFill>
        <p:spPr>
          <a:xfrm>
            <a:off x="6552046" y="0"/>
            <a:ext cx="5639954" cy="6858000"/>
          </a:xfrm>
          <a:prstGeom prst="rect">
            <a:avLst/>
          </a:prstGeom>
        </p:spPr>
      </p:pic>
      <p:sp>
        <p:nvSpPr>
          <p:cNvPr id="42" name="进店方式：稻壳搜索“老油条”"/>
          <p:cNvSpPr/>
          <p:nvPr/>
        </p:nvSpPr>
        <p:spPr>
          <a:xfrm>
            <a:off x="1858136" y="3233029"/>
            <a:ext cx="4272280" cy="706755"/>
          </a:xfrm>
          <a:prstGeom prst="rect">
            <a:avLst/>
          </a:prstGeom>
        </p:spPr>
        <p:txBody>
          <a:bodyPr wrap="none">
            <a:spAutoFit/>
            <a:scene3d>
              <a:camera prst="orthographicFront"/>
              <a:lightRig rig="threePt" dir="t"/>
            </a:scene3d>
            <a:sp3d contourW="12700"/>
          </a:bodyPr>
          <a:lstStyle/>
          <a:p>
            <a:r>
              <a:rPr lang="zh-CN" altLang="en-US" sz="4000" spc="600" dirty="0">
                <a:solidFill>
                  <a:srgbClr val="527B98"/>
                </a:solidFill>
                <a:latin typeface="微软雅黑" panose="020B0503020204020204" pitchFamily="34" charset="-122"/>
                <a:ea typeface="微软雅黑" panose="020B0503020204020204" pitchFamily="34" charset="-122"/>
              </a:rPr>
              <a:t>研究背景</a:t>
            </a:r>
            <a:r>
              <a:rPr lang="zh-CN" altLang="en-US" sz="4000" spc="600" dirty="0">
                <a:solidFill>
                  <a:srgbClr val="527B98"/>
                </a:solidFill>
                <a:latin typeface="微软雅黑" panose="020B0503020204020204" pitchFamily="34" charset="-122"/>
                <a:ea typeface="微软雅黑" panose="020B0503020204020204" pitchFamily="34" charset="-122"/>
              </a:rPr>
              <a:t>与目的</a:t>
            </a:r>
            <a:endParaRPr lang="zh-CN" altLang="en-US" sz="4000" spc="600" dirty="0">
              <a:solidFill>
                <a:srgbClr val="527B98"/>
              </a:solidFill>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2"/>
          <a:stretch>
            <a:fillRect/>
          </a:stretch>
        </p:blipFill>
        <p:spPr>
          <a:xfrm>
            <a:off x="1" y="3991429"/>
            <a:ext cx="3072112" cy="2866571"/>
          </a:xfrm>
          <a:prstGeom prst="rect">
            <a:avLst/>
          </a:prstGeom>
        </p:spPr>
      </p:pic>
      <p:sp>
        <p:nvSpPr>
          <p:cNvPr id="2" name="文本框 1"/>
          <p:cNvSpPr txBox="1"/>
          <p:nvPr/>
        </p:nvSpPr>
        <p:spPr>
          <a:xfrm>
            <a:off x="1939925" y="3945890"/>
            <a:ext cx="4042410" cy="368300"/>
          </a:xfrm>
          <a:prstGeom prst="rect">
            <a:avLst/>
          </a:prstGeom>
          <a:noFill/>
        </p:spPr>
        <p:txBody>
          <a:bodyPr wrap="square" rtlCol="0">
            <a:spAutoFit/>
          </a:bodyPr>
          <a:p>
            <a:r>
              <a:rPr lang="zh-CN" altLang="en-US"/>
              <a:t>Research proposal and purpose</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406400" y="406400"/>
            <a:ext cx="11379200" cy="60452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4937761" y="795123"/>
            <a:ext cx="2316480" cy="64516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研究背景</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041640" y="4237990"/>
            <a:ext cx="2745740" cy="1701165"/>
          </a:xfrm>
          <a:prstGeom prst="rect">
            <a:avLst/>
          </a:prstGeom>
          <a:noFill/>
        </p:spPr>
        <p:txBody>
          <a:bodyPr wrap="square" rtlCol="0">
            <a:noAutofit/>
            <a:scene3d>
              <a:camera prst="orthographicFront"/>
              <a:lightRig rig="threePt" dir="t"/>
            </a:scene3d>
            <a:sp3d contourW="12700"/>
          </a:bodyPr>
          <a:lstStyle/>
          <a:p>
            <a:pPr algn="ctr">
              <a:lnSpc>
                <a:spcPct val="125000"/>
              </a:lnSpc>
            </a:pPr>
            <a:endParaRPr lang="en-US" altLang="zh-CN" sz="1200" dirty="0">
              <a:solidFill>
                <a:schemeClr val="bg1"/>
              </a:solidFill>
              <a:latin typeface="Century Gothic" panose="020B0502020202020204" pitchFamily="34" charset="0"/>
              <a:cs typeface="+mn-ea"/>
            </a:endParaRPr>
          </a:p>
        </p:txBody>
      </p:sp>
      <p:sp>
        <p:nvSpPr>
          <p:cNvPr id="5" name="文本框 4"/>
          <p:cNvSpPr txBox="1"/>
          <p:nvPr/>
        </p:nvSpPr>
        <p:spPr>
          <a:xfrm>
            <a:off x="750570" y="1494790"/>
            <a:ext cx="941070" cy="920750"/>
          </a:xfrm>
          <a:prstGeom prst="rect">
            <a:avLst/>
          </a:prstGeom>
          <a:noFill/>
        </p:spPr>
        <p:txBody>
          <a:bodyPr wrap="square" rtlCol="0">
            <a:noAutofit/>
          </a:bodyPr>
          <a:p>
            <a:r>
              <a:rPr lang="zh-CN" altLang="en-US" sz="2800"/>
              <a:t>核心背景</a:t>
            </a:r>
            <a:endParaRPr lang="zh-CN" altLang="en-US" sz="2800"/>
          </a:p>
        </p:txBody>
      </p:sp>
      <p:sp>
        <p:nvSpPr>
          <p:cNvPr id="14" name="文本框 13"/>
          <p:cNvSpPr txBox="1"/>
          <p:nvPr/>
        </p:nvSpPr>
        <p:spPr>
          <a:xfrm>
            <a:off x="1839595" y="1440180"/>
            <a:ext cx="8032750" cy="878205"/>
          </a:xfrm>
          <a:prstGeom prst="rect">
            <a:avLst/>
          </a:prstGeom>
          <a:noFill/>
        </p:spPr>
        <p:txBody>
          <a:bodyPr wrap="square" rtlCol="0">
            <a:noAutofit/>
          </a:bodyPr>
          <a:p>
            <a:r>
              <a:rPr lang="zh-CN" altLang="en-US">
                <a:sym typeface="+mn-ea"/>
              </a:rPr>
              <a:t>①网络设备市场的不断发展：根据国家信息中心发布的数据，过去十年中国的网络设备市场已经增长了近100倍。</a:t>
            </a:r>
            <a:endParaRPr lang="zh-CN" altLang="en-US">
              <a:sym typeface="+mn-ea"/>
            </a:endParaRPr>
          </a:p>
          <a:p>
            <a:r>
              <a:rPr lang="zh-CN" altLang="en-US">
                <a:sym typeface="+mn-ea"/>
              </a:rPr>
              <a:t>②家庭可支配收入的提高：从2010年至2019年，中国城镇居民人均可支配收入</a:t>
            </a:r>
            <a:r>
              <a:rPr lang="en-US" altLang="zh-CN">
                <a:sym typeface="+mn-ea"/>
              </a:rPr>
              <a:t>  </a:t>
            </a:r>
            <a:r>
              <a:rPr lang="zh-CN" altLang="en-US">
                <a:sym typeface="+mn-ea"/>
              </a:rPr>
              <a:t>增长了70.2%，农村居民人均可支配收入增长了72.6%。</a:t>
            </a:r>
            <a:r>
              <a:rPr lang="zh-CN" altLang="en-US">
                <a:sym typeface="+mn-ea"/>
              </a:rPr>
              <a:t>201</a:t>
            </a:r>
            <a:r>
              <a:rPr lang="en-US" altLang="zh-CN">
                <a:sym typeface="+mn-ea"/>
              </a:rPr>
              <a:t>7</a:t>
            </a:r>
            <a:r>
              <a:rPr lang="zh-CN" altLang="en-US">
                <a:sym typeface="+mn-ea"/>
              </a:rPr>
              <a:t>年，同比增长8.0%。201</a:t>
            </a:r>
            <a:r>
              <a:rPr lang="en-US" altLang="zh-CN">
                <a:sym typeface="+mn-ea"/>
              </a:rPr>
              <a:t>8</a:t>
            </a:r>
            <a:r>
              <a:rPr lang="zh-CN" altLang="en-US">
                <a:sym typeface="+mn-ea"/>
              </a:rPr>
              <a:t>年，同比增长8.4%。2019年同比增长7.9%。</a:t>
            </a:r>
            <a:endParaRPr lang="zh-CN" altLang="en-US">
              <a:sym typeface="+mn-ea"/>
            </a:endParaRPr>
          </a:p>
          <a:p>
            <a:r>
              <a:rPr lang="zh-CN" altLang="en-US">
                <a:sym typeface="+mn-ea"/>
              </a:rPr>
              <a:t>③</a:t>
            </a:r>
            <a:r>
              <a:rPr lang="zh-CN" altLang="en-US">
                <a:sym typeface="+mn-ea"/>
              </a:rPr>
              <a:t>关注和学习家用网络设备及其相关专业知识的人越来越多。</a:t>
            </a:r>
            <a:endParaRPr lang="zh-CN" altLang="en-US">
              <a:solidFill>
                <a:schemeClr val="tx1"/>
              </a:solidFill>
              <a:sym typeface="+mn-ea"/>
            </a:endParaRPr>
          </a:p>
          <a:p>
            <a:endParaRPr lang="zh-CN" altLang="en-US">
              <a:sym typeface="+mn-ea"/>
            </a:endParaRPr>
          </a:p>
        </p:txBody>
      </p:sp>
      <p:sp>
        <p:nvSpPr>
          <p:cNvPr id="15" name="文本框 14"/>
          <p:cNvSpPr txBox="1"/>
          <p:nvPr>
            <p:custDataLst>
              <p:tags r:id="rId3"/>
            </p:custDataLst>
          </p:nvPr>
        </p:nvSpPr>
        <p:spPr>
          <a:xfrm>
            <a:off x="706755" y="3094990"/>
            <a:ext cx="941070" cy="920750"/>
          </a:xfrm>
          <a:prstGeom prst="rect">
            <a:avLst/>
          </a:prstGeom>
          <a:noFill/>
        </p:spPr>
        <p:txBody>
          <a:bodyPr wrap="square" rtlCol="0">
            <a:noAutofit/>
          </a:bodyPr>
          <a:p>
            <a:r>
              <a:rPr lang="zh-CN" altLang="en-US" sz="2800"/>
              <a:t>辅助背景</a:t>
            </a:r>
            <a:endParaRPr lang="zh-CN" altLang="en-US" sz="2800"/>
          </a:p>
        </p:txBody>
      </p:sp>
      <p:sp>
        <p:nvSpPr>
          <p:cNvPr id="16" name="文本框 15"/>
          <p:cNvSpPr txBox="1"/>
          <p:nvPr>
            <p:custDataLst>
              <p:tags r:id="rId4"/>
            </p:custDataLst>
          </p:nvPr>
        </p:nvSpPr>
        <p:spPr>
          <a:xfrm>
            <a:off x="1795780" y="3259455"/>
            <a:ext cx="8032750" cy="878205"/>
          </a:xfrm>
          <a:prstGeom prst="rect">
            <a:avLst/>
          </a:prstGeom>
          <a:noFill/>
        </p:spPr>
        <p:txBody>
          <a:bodyPr wrap="square" rtlCol="0">
            <a:noAutofit/>
          </a:bodyPr>
          <a:p>
            <a:pPr indent="457200"/>
            <a:r>
              <a:rPr lang="zh-CN" altLang="en-US">
                <a:sym typeface="+mn-ea"/>
              </a:rPr>
              <a:t>家用网络设备产业链上的生产厂商加快了产品的推革出新，还建成了网络商务平台对家用网络设备芯片、网卡等零件进行单独售卖新渠道。</a:t>
            </a:r>
            <a:endParaRPr lang="zh-CN" altLang="en-US">
              <a:sym typeface="+mn-ea"/>
            </a:endParaRPr>
          </a:p>
          <a:p>
            <a:endParaRPr lang="zh-CN" altLang="en-US">
              <a:sym typeface="+mn-ea"/>
            </a:endParaRPr>
          </a:p>
        </p:txBody>
      </p:sp>
      <p:sp>
        <p:nvSpPr>
          <p:cNvPr id="2" name="文本框 1"/>
          <p:cNvSpPr txBox="1"/>
          <p:nvPr>
            <p:custDataLst>
              <p:tags r:id="rId5"/>
            </p:custDataLst>
          </p:nvPr>
        </p:nvSpPr>
        <p:spPr>
          <a:xfrm>
            <a:off x="750570" y="4137660"/>
            <a:ext cx="941070" cy="920750"/>
          </a:xfrm>
          <a:prstGeom prst="rect">
            <a:avLst/>
          </a:prstGeom>
          <a:noFill/>
        </p:spPr>
        <p:txBody>
          <a:bodyPr wrap="square" rtlCol="0">
            <a:noAutofit/>
          </a:bodyPr>
          <a:p>
            <a:r>
              <a:rPr lang="zh-CN" altLang="en-US" sz="2800"/>
              <a:t>核心原因</a:t>
            </a:r>
            <a:endParaRPr lang="zh-CN" altLang="en-US" sz="2800"/>
          </a:p>
        </p:txBody>
      </p:sp>
      <p:sp>
        <p:nvSpPr>
          <p:cNvPr id="4" name="文本框 3"/>
          <p:cNvSpPr txBox="1"/>
          <p:nvPr>
            <p:custDataLst>
              <p:tags r:id="rId6"/>
            </p:custDataLst>
          </p:nvPr>
        </p:nvSpPr>
        <p:spPr>
          <a:xfrm>
            <a:off x="1795780" y="4071620"/>
            <a:ext cx="8032750" cy="878205"/>
          </a:xfrm>
          <a:prstGeom prst="rect">
            <a:avLst/>
          </a:prstGeom>
          <a:noFill/>
        </p:spPr>
        <p:txBody>
          <a:bodyPr wrap="square" rtlCol="0">
            <a:noAutofit/>
          </a:bodyPr>
          <a:p>
            <a:pPr indent="457200"/>
            <a:r>
              <a:rPr lang="zh-CN" altLang="en-US">
                <a:sym typeface="+mn-ea"/>
              </a:rPr>
              <a:t>传统内网设备故障监测系统因涉及大量的专业网络知识和较复杂的操作为刚接触DIY家用网络设备新用户平稳过渡“新手期”造成了相当大的困难。并且，</a:t>
            </a:r>
            <a:endParaRPr lang="zh-CN" altLang="en-US">
              <a:sym typeface="+mn-ea"/>
            </a:endParaRPr>
          </a:p>
          <a:p>
            <a:r>
              <a:rPr lang="zh-CN" altLang="en-US">
                <a:sym typeface="+mn-ea"/>
              </a:rPr>
              <a:t>传统的内网设备故障监测系统面向的更多是专业网络运维人员，不同品牌的内网设备故障监测系统生产厂商只愿面向本公司产品开发相应的付费软件设备。</a:t>
            </a:r>
            <a:endParaRPr lang="zh-CN" altLang="en-US">
              <a:sym typeface="+mn-ea"/>
            </a:endParaRPr>
          </a:p>
        </p:txBody>
      </p:sp>
      <p:sp>
        <p:nvSpPr>
          <p:cNvPr id="6" name="文本框 5"/>
          <p:cNvSpPr txBox="1"/>
          <p:nvPr>
            <p:custDataLst>
              <p:tags r:id="rId7"/>
            </p:custDataLst>
          </p:nvPr>
        </p:nvSpPr>
        <p:spPr>
          <a:xfrm>
            <a:off x="750570" y="5238750"/>
            <a:ext cx="941070" cy="920750"/>
          </a:xfrm>
          <a:prstGeom prst="rect">
            <a:avLst/>
          </a:prstGeom>
          <a:noFill/>
        </p:spPr>
        <p:txBody>
          <a:bodyPr wrap="square" rtlCol="0">
            <a:noAutofit/>
          </a:bodyPr>
          <a:p>
            <a:r>
              <a:rPr lang="zh-CN" altLang="en-US" sz="2800"/>
              <a:t>核心用户</a:t>
            </a:r>
            <a:endParaRPr lang="zh-CN" altLang="en-US" sz="2800"/>
          </a:p>
        </p:txBody>
      </p:sp>
      <p:sp>
        <p:nvSpPr>
          <p:cNvPr id="7" name="文本框 6"/>
          <p:cNvSpPr txBox="1"/>
          <p:nvPr>
            <p:custDataLst>
              <p:tags r:id="rId8"/>
            </p:custDataLst>
          </p:nvPr>
        </p:nvSpPr>
        <p:spPr>
          <a:xfrm>
            <a:off x="1839595" y="5512435"/>
            <a:ext cx="8032750" cy="878205"/>
          </a:xfrm>
          <a:prstGeom prst="rect">
            <a:avLst/>
          </a:prstGeom>
          <a:noFill/>
        </p:spPr>
        <p:txBody>
          <a:bodyPr wrap="square" rtlCol="0">
            <a:noAutofit/>
          </a:bodyPr>
          <a:p>
            <a:pPr indent="457200"/>
            <a:r>
              <a:rPr lang="zh-CN" altLang="en-US">
                <a:sym typeface="+mn-ea"/>
              </a:rPr>
              <a:t>DIY家用网络设备新用户主要包括：物联网初学者、网络设备新用户、一些刚入门计算机的新用户</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406400" y="406400"/>
            <a:ext cx="11379200" cy="60452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4937761" y="795123"/>
            <a:ext cx="2316480" cy="64516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研究</a:t>
            </a:r>
            <a:r>
              <a:rPr lang="zh-CN" altLang="en-US" sz="3600" spc="600" dirty="0">
                <a:solidFill>
                  <a:srgbClr val="527B98"/>
                </a:solidFill>
                <a:latin typeface="微软雅黑" panose="020B0503020204020204" pitchFamily="34" charset="-122"/>
                <a:ea typeface="微软雅黑" panose="020B0503020204020204" pitchFamily="34" charset="-122"/>
              </a:rPr>
              <a:t>目的</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16" name="Freeform 5"/>
          <p:cNvSpPr/>
          <p:nvPr/>
        </p:nvSpPr>
        <p:spPr bwMode="auto">
          <a:xfrm>
            <a:off x="484188" y="2511400"/>
            <a:ext cx="11301412" cy="2559050"/>
          </a:xfrm>
          <a:custGeom>
            <a:avLst/>
            <a:gdLst>
              <a:gd name="T0" fmla="*/ 589 w 687"/>
              <a:gd name="T1" fmla="*/ 5 h 150"/>
              <a:gd name="T2" fmla="*/ 589 w 687"/>
              <a:gd name="T3" fmla="*/ 30 h 150"/>
              <a:gd name="T4" fmla="*/ 98 w 687"/>
              <a:gd name="T5" fmla="*/ 31 h 150"/>
              <a:gd name="T6" fmla="*/ 98 w 687"/>
              <a:gd name="T7" fmla="*/ 5 h 150"/>
              <a:gd name="T8" fmla="*/ 0 w 687"/>
              <a:gd name="T9" fmla="*/ 77 h 150"/>
              <a:gd name="T10" fmla="*/ 98 w 687"/>
              <a:gd name="T11" fmla="*/ 149 h 150"/>
              <a:gd name="T12" fmla="*/ 98 w 687"/>
              <a:gd name="T13" fmla="*/ 125 h 150"/>
              <a:gd name="T14" fmla="*/ 589 w 687"/>
              <a:gd name="T15" fmla="*/ 124 h 150"/>
              <a:gd name="T16" fmla="*/ 589 w 687"/>
              <a:gd name="T17" fmla="*/ 149 h 150"/>
              <a:gd name="T18" fmla="*/ 687 w 687"/>
              <a:gd name="T19" fmla="*/ 77 h 150"/>
              <a:gd name="T20" fmla="*/ 589 w 687"/>
              <a:gd name="T21" fmla="*/ 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150">
                <a:moveTo>
                  <a:pt x="589" y="5"/>
                </a:moveTo>
                <a:cubicBezTo>
                  <a:pt x="589" y="0"/>
                  <a:pt x="589" y="30"/>
                  <a:pt x="589" y="30"/>
                </a:cubicBezTo>
                <a:cubicBezTo>
                  <a:pt x="98" y="31"/>
                  <a:pt x="98" y="31"/>
                  <a:pt x="98" y="31"/>
                </a:cubicBezTo>
                <a:cubicBezTo>
                  <a:pt x="98" y="31"/>
                  <a:pt x="98" y="5"/>
                  <a:pt x="98" y="5"/>
                </a:cubicBezTo>
                <a:cubicBezTo>
                  <a:pt x="75" y="41"/>
                  <a:pt x="43" y="65"/>
                  <a:pt x="0" y="77"/>
                </a:cubicBezTo>
                <a:cubicBezTo>
                  <a:pt x="43" y="89"/>
                  <a:pt x="75" y="113"/>
                  <a:pt x="98" y="149"/>
                </a:cubicBezTo>
                <a:cubicBezTo>
                  <a:pt x="98" y="149"/>
                  <a:pt x="98" y="125"/>
                  <a:pt x="98" y="125"/>
                </a:cubicBezTo>
                <a:cubicBezTo>
                  <a:pt x="589" y="124"/>
                  <a:pt x="589" y="124"/>
                  <a:pt x="589" y="124"/>
                </a:cubicBezTo>
                <a:cubicBezTo>
                  <a:pt x="589" y="124"/>
                  <a:pt x="589" y="150"/>
                  <a:pt x="589" y="149"/>
                </a:cubicBezTo>
                <a:cubicBezTo>
                  <a:pt x="612" y="113"/>
                  <a:pt x="644" y="89"/>
                  <a:pt x="687" y="77"/>
                </a:cubicBezTo>
                <a:cubicBezTo>
                  <a:pt x="644" y="65"/>
                  <a:pt x="612" y="41"/>
                  <a:pt x="589" y="5"/>
                </a:cubicBezTo>
                <a:close/>
              </a:path>
            </a:pathLst>
          </a:custGeom>
          <a:gradFill>
            <a:gsLst>
              <a:gs pos="0">
                <a:srgbClr val="527B98">
                  <a:alpha val="20000"/>
                </a:srgbClr>
              </a:gs>
              <a:gs pos="80000">
                <a:srgbClr val="527B98">
                  <a:alpha val="2000"/>
                </a:srgbClr>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Light" panose="020B0502040204020203" charset="-122"/>
              <a:cs typeface="+mn-cs"/>
            </a:endParaRPr>
          </a:p>
        </p:txBody>
      </p:sp>
      <p:sp>
        <p:nvSpPr>
          <p:cNvPr id="19" name="椭圆 18"/>
          <p:cNvSpPr/>
          <p:nvPr/>
        </p:nvSpPr>
        <p:spPr>
          <a:xfrm>
            <a:off x="2090232" y="2083884"/>
            <a:ext cx="3480758" cy="3480758"/>
          </a:xfrm>
          <a:prstGeom prst="ellipse">
            <a:avLst/>
          </a:pr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24" name="椭圆 23"/>
          <p:cNvSpPr/>
          <p:nvPr/>
        </p:nvSpPr>
        <p:spPr>
          <a:xfrm>
            <a:off x="6621010" y="2083884"/>
            <a:ext cx="3480758" cy="3480758"/>
          </a:xfrm>
          <a:prstGeom prst="ellipse">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pic>
        <p:nvPicPr>
          <p:cNvPr id="2" name="图片 1" descr="32303236373535383b32303238373939313b4eba545856e2961f"/>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0855" y="1440180"/>
            <a:ext cx="914400" cy="914400"/>
          </a:xfrm>
          <a:prstGeom prst="rect">
            <a:avLst/>
          </a:prstGeom>
        </p:spPr>
      </p:pic>
      <p:sp>
        <p:nvSpPr>
          <p:cNvPr id="4" name="文本框 3"/>
          <p:cNvSpPr txBox="1"/>
          <p:nvPr/>
        </p:nvSpPr>
        <p:spPr>
          <a:xfrm>
            <a:off x="2621915" y="3117215"/>
            <a:ext cx="2684145" cy="1661795"/>
          </a:xfrm>
          <a:prstGeom prst="rect">
            <a:avLst/>
          </a:prstGeom>
          <a:noFill/>
        </p:spPr>
        <p:txBody>
          <a:bodyPr wrap="square" rtlCol="0">
            <a:noAutofit/>
          </a:bodyPr>
          <a:p>
            <a:pPr algn="l"/>
            <a:r>
              <a:rPr lang="zh-CN" altLang="en-US"/>
              <a:t>解决刚接触DIY家用网络设备新用户对传统内网设备故障监测系统低成本、易学习的要求，降低学习门槛</a:t>
            </a:r>
            <a:endParaRPr lang="zh-CN" altLang="en-US"/>
          </a:p>
        </p:txBody>
      </p:sp>
      <p:sp>
        <p:nvSpPr>
          <p:cNvPr id="5" name="文本框 4"/>
          <p:cNvSpPr txBox="1"/>
          <p:nvPr/>
        </p:nvSpPr>
        <p:spPr>
          <a:xfrm>
            <a:off x="7116445" y="3128645"/>
            <a:ext cx="2489835" cy="1650365"/>
          </a:xfrm>
          <a:prstGeom prst="rect">
            <a:avLst/>
          </a:prstGeom>
          <a:noFill/>
        </p:spPr>
        <p:txBody>
          <a:bodyPr wrap="square" rtlCol="0">
            <a:noAutofit/>
          </a:bodyPr>
          <a:p>
            <a:r>
              <a:rPr lang="zh-CN" altLang="en-US">
                <a:sym typeface="+mn-ea"/>
              </a:rPr>
              <a:t>为DIY家用网络设备新用户后期学习编程语言和网络协议进行提前教学</a:t>
            </a:r>
            <a:endParaRPr lang="zh-CN" altLang="en-US">
              <a:solidFill>
                <a:srgbClr val="FFC000"/>
              </a:solidFill>
            </a:endParaRPr>
          </a:p>
        </p:txBody>
      </p:sp>
      <p:sp>
        <p:nvSpPr>
          <p:cNvPr id="6" name="文本框 5"/>
          <p:cNvSpPr txBox="1"/>
          <p:nvPr>
            <p:custDataLst>
              <p:tags r:id="rId5"/>
            </p:custDataLst>
          </p:nvPr>
        </p:nvSpPr>
        <p:spPr>
          <a:xfrm>
            <a:off x="3359785" y="2406015"/>
            <a:ext cx="941070" cy="920750"/>
          </a:xfrm>
          <a:prstGeom prst="rect">
            <a:avLst/>
          </a:prstGeom>
          <a:noFill/>
        </p:spPr>
        <p:txBody>
          <a:bodyPr wrap="square" rtlCol="0">
            <a:noAutofit/>
          </a:bodyPr>
          <a:p>
            <a:r>
              <a:rPr lang="zh-CN" altLang="en-US" sz="2800"/>
              <a:t>核心</a:t>
            </a:r>
            <a:endParaRPr lang="zh-CN" altLang="en-US" sz="2800"/>
          </a:p>
        </p:txBody>
      </p:sp>
      <p:sp>
        <p:nvSpPr>
          <p:cNvPr id="7" name="文本框 6"/>
          <p:cNvSpPr txBox="1"/>
          <p:nvPr>
            <p:custDataLst>
              <p:tags r:id="rId6"/>
            </p:custDataLst>
          </p:nvPr>
        </p:nvSpPr>
        <p:spPr>
          <a:xfrm>
            <a:off x="7915910" y="2508250"/>
            <a:ext cx="941070" cy="920750"/>
          </a:xfrm>
          <a:prstGeom prst="rect">
            <a:avLst/>
          </a:prstGeom>
          <a:noFill/>
        </p:spPr>
        <p:txBody>
          <a:bodyPr wrap="square" rtlCol="0">
            <a:noAutofit/>
          </a:bodyPr>
          <a:p>
            <a:r>
              <a:rPr lang="zh-CN" altLang="en-US" sz="2800"/>
              <a:t>次要</a:t>
            </a:r>
            <a:endParaRPr lang="zh-CN"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406400" y="406400"/>
            <a:ext cx="11379200" cy="60452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4937761" y="795123"/>
            <a:ext cx="2316480" cy="64516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研究意义</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041640" y="4237990"/>
            <a:ext cx="2745740" cy="1701165"/>
          </a:xfrm>
          <a:prstGeom prst="rect">
            <a:avLst/>
          </a:prstGeom>
          <a:noFill/>
        </p:spPr>
        <p:txBody>
          <a:bodyPr wrap="square" rtlCol="0">
            <a:noAutofit/>
            <a:scene3d>
              <a:camera prst="orthographicFront"/>
              <a:lightRig rig="threePt" dir="t"/>
            </a:scene3d>
            <a:sp3d contourW="12700"/>
          </a:bodyPr>
          <a:lstStyle/>
          <a:p>
            <a:pPr algn="ctr">
              <a:lnSpc>
                <a:spcPct val="125000"/>
              </a:lnSpc>
            </a:pPr>
            <a:endParaRPr lang="en-US" altLang="zh-CN" sz="1200" dirty="0">
              <a:solidFill>
                <a:schemeClr val="bg1"/>
              </a:solidFill>
              <a:latin typeface="Century Gothic" panose="020B0502020202020204" pitchFamily="34" charset="0"/>
              <a:cs typeface="+mn-ea"/>
            </a:endParaRPr>
          </a:p>
        </p:txBody>
      </p:sp>
      <p:sp>
        <p:nvSpPr>
          <p:cNvPr id="14" name="文本框 13"/>
          <p:cNvSpPr txBox="1"/>
          <p:nvPr/>
        </p:nvSpPr>
        <p:spPr>
          <a:xfrm>
            <a:off x="1733550" y="2000250"/>
            <a:ext cx="8032750" cy="878205"/>
          </a:xfrm>
          <a:prstGeom prst="rect">
            <a:avLst/>
          </a:prstGeom>
          <a:noFill/>
        </p:spPr>
        <p:txBody>
          <a:bodyPr wrap="square" rtlCol="0">
            <a:noAutofit/>
          </a:bodyPr>
          <a:p>
            <a:pPr indent="457200"/>
            <a:r>
              <a:rPr lang="zh-CN" altLang="en-US">
                <a:sym typeface="+mn-ea"/>
              </a:rPr>
              <a:t>将传统的内网设备故障监测系统与图形化编程思想相结合，研究设计并降低传统内网设备故障监测系统的使用门槛。进一步丰富了计算机初学者教育领域软件产品开发的方向、并为其理论的探讨提供了实际参考价值。</a:t>
            </a:r>
            <a:endParaRPr lang="zh-CN" altLang="en-US">
              <a:sym typeface="+mn-ea"/>
            </a:endParaRPr>
          </a:p>
          <a:p>
            <a:endParaRPr lang="zh-CN" altLang="en-US">
              <a:sym typeface="+mn-ea"/>
            </a:endParaRPr>
          </a:p>
        </p:txBody>
      </p:sp>
      <p:sp>
        <p:nvSpPr>
          <p:cNvPr id="16" name="文本框 15"/>
          <p:cNvSpPr txBox="1"/>
          <p:nvPr>
            <p:custDataLst>
              <p:tags r:id="rId3"/>
            </p:custDataLst>
          </p:nvPr>
        </p:nvSpPr>
        <p:spPr>
          <a:xfrm>
            <a:off x="1733550" y="4046855"/>
            <a:ext cx="8032750" cy="878205"/>
          </a:xfrm>
          <a:prstGeom prst="rect">
            <a:avLst/>
          </a:prstGeom>
          <a:noFill/>
        </p:spPr>
        <p:txBody>
          <a:bodyPr wrap="square" rtlCol="0">
            <a:noAutofit/>
          </a:bodyPr>
          <a:p>
            <a:pPr indent="457200"/>
            <a:r>
              <a:rPr lang="zh-CN" altLang="en-US">
                <a:sym typeface="+mn-ea"/>
              </a:rPr>
              <a:t>基于Python3的图形化内网设备故障监测系统为刚接触DIY家用网络设备新用户开辟了一条新的学习道路。同时，也能有效地让初学者完整的学习网络和编程知识，为开源软件开发提供了新的模版。</a:t>
            </a:r>
            <a:endParaRPr lang="zh-CN" altLang="en-US">
              <a:sym typeface="+mn-ea"/>
            </a:endParaRPr>
          </a:p>
          <a:p>
            <a:pPr indent="457200"/>
            <a:r>
              <a:rPr lang="zh-CN" altLang="en-US">
                <a:sym typeface="+mn-ea"/>
              </a:rPr>
              <a:t>重要：降低学习门槛，让更多的初学者加入</a:t>
            </a:r>
            <a:r>
              <a:rPr lang="en-US" altLang="zh-CN">
                <a:sym typeface="+mn-ea"/>
              </a:rPr>
              <a:t>DIY</a:t>
            </a:r>
            <a:r>
              <a:rPr lang="zh-CN" altLang="en-US">
                <a:sym typeface="+mn-ea"/>
              </a:rPr>
              <a:t>网络设备行业，扩大产业链上下游企业的经济效益</a:t>
            </a:r>
            <a:endParaRPr lang="zh-CN" altLang="en-US">
              <a:sym typeface="+mn-ea"/>
            </a:endParaRPr>
          </a:p>
        </p:txBody>
      </p:sp>
      <p:sp>
        <p:nvSpPr>
          <p:cNvPr id="5" name="文本框 4"/>
          <p:cNvSpPr txBox="1"/>
          <p:nvPr>
            <p:custDataLst>
              <p:tags r:id="rId4"/>
            </p:custDataLst>
          </p:nvPr>
        </p:nvSpPr>
        <p:spPr>
          <a:xfrm>
            <a:off x="561975" y="2000250"/>
            <a:ext cx="941070" cy="920750"/>
          </a:xfrm>
          <a:prstGeom prst="rect">
            <a:avLst/>
          </a:prstGeom>
          <a:noFill/>
        </p:spPr>
        <p:txBody>
          <a:bodyPr wrap="square" rtlCol="0">
            <a:noAutofit/>
          </a:bodyPr>
          <a:p>
            <a:r>
              <a:rPr lang="zh-CN" altLang="en-US" sz="2800"/>
              <a:t>理论意义</a:t>
            </a:r>
            <a:endParaRPr lang="zh-CN" altLang="en-US" sz="2800"/>
          </a:p>
        </p:txBody>
      </p:sp>
      <p:sp>
        <p:nvSpPr>
          <p:cNvPr id="2" name="文本框 1"/>
          <p:cNvSpPr txBox="1"/>
          <p:nvPr>
            <p:custDataLst>
              <p:tags r:id="rId5"/>
            </p:custDataLst>
          </p:nvPr>
        </p:nvSpPr>
        <p:spPr>
          <a:xfrm>
            <a:off x="606425" y="3930015"/>
            <a:ext cx="941070" cy="920750"/>
          </a:xfrm>
          <a:prstGeom prst="rect">
            <a:avLst/>
          </a:prstGeom>
          <a:noFill/>
        </p:spPr>
        <p:txBody>
          <a:bodyPr wrap="square" rtlCol="0">
            <a:noAutofit/>
          </a:bodyPr>
          <a:p>
            <a:r>
              <a:rPr lang="zh-CN" altLang="en-US" sz="2800"/>
              <a:t>现实意义</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907143" y="658586"/>
            <a:ext cx="10377714" cy="5540828"/>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5234225" y="1116554"/>
            <a:ext cx="1723550" cy="923330"/>
          </a:xfrm>
          <a:prstGeom prst="rect">
            <a:avLst/>
          </a:prstGeom>
        </p:spPr>
        <p:txBody>
          <a:bodyPr wrap="none">
            <a:spAutoFit/>
          </a:bodyPr>
          <a:lstStyle/>
          <a:p>
            <a:pPr algn="ctr"/>
            <a:r>
              <a:rPr lang="zh-CN" altLang="en-US" sz="5400" spc="600" dirty="0">
                <a:solidFill>
                  <a:srgbClr val="527B98"/>
                </a:solidFill>
                <a:latin typeface="微软雅黑" panose="020B0503020204020204" pitchFamily="34" charset="-122"/>
                <a:ea typeface="微软雅黑" panose="020B0503020204020204" pitchFamily="34" charset="-122"/>
                <a:cs typeface="经典行书简" panose="02010609010101010101" pitchFamily="49" charset="-122"/>
              </a:rPr>
              <a:t>目录</a:t>
            </a:r>
            <a:endParaRPr lang="zh-CN" altLang="en-US" sz="5400" spc="600" dirty="0">
              <a:solidFill>
                <a:srgbClr val="527B98"/>
              </a:solidFill>
              <a:latin typeface="微软雅黑" panose="020B0503020204020204" pitchFamily="34" charset="-122"/>
              <a:ea typeface="微软雅黑" panose="020B0503020204020204" pitchFamily="34" charset="-122"/>
              <a:cs typeface="经典行书简" panose="02010609010101010101" pitchFamily="49" charset="-122"/>
            </a:endParaRPr>
          </a:p>
        </p:txBody>
      </p:sp>
      <p:sp>
        <p:nvSpPr>
          <p:cNvPr id="22" name="更多模板：稻壳搜索“老油条”"/>
          <p:cNvSpPr/>
          <p:nvPr/>
        </p:nvSpPr>
        <p:spPr>
          <a:xfrm>
            <a:off x="4875147" y="1887159"/>
            <a:ext cx="2441694"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CONTENTS</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sp>
        <p:nvSpPr>
          <p:cNvPr id="23" name="椭圆 22"/>
          <p:cNvSpPr/>
          <p:nvPr/>
        </p:nvSpPr>
        <p:spPr>
          <a:xfrm>
            <a:off x="2126455" y="2988551"/>
            <a:ext cx="641185" cy="641185"/>
          </a:xfrm>
          <a:prstGeom prst="ellipse">
            <a:avLst/>
          </a:pr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Bold" panose="020B0800000000000000" pitchFamily="34" charset="-122"/>
              <a:ea typeface="思源黑体 CN Bold" panose="020B0800000000000000" pitchFamily="34" charset="-122"/>
            </a:endParaRPr>
          </a:p>
        </p:txBody>
      </p:sp>
      <p:sp>
        <p:nvSpPr>
          <p:cNvPr id="24" name="文本框 23"/>
          <p:cNvSpPr txBox="1"/>
          <p:nvPr/>
        </p:nvSpPr>
        <p:spPr>
          <a:xfrm>
            <a:off x="2151772" y="3109088"/>
            <a:ext cx="590550"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01</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5" name="文本框 24"/>
          <p:cNvSpPr txBox="1"/>
          <p:nvPr/>
        </p:nvSpPr>
        <p:spPr>
          <a:xfrm>
            <a:off x="2853366" y="2920208"/>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研究背景与目的</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5" name="矩形 34"/>
          <p:cNvSpPr/>
          <p:nvPr/>
        </p:nvSpPr>
        <p:spPr>
          <a:xfrm>
            <a:off x="2853366" y="3452047"/>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
        <p:nvSpPr>
          <p:cNvPr id="26" name="椭圆 25"/>
          <p:cNvSpPr/>
          <p:nvPr/>
        </p:nvSpPr>
        <p:spPr>
          <a:xfrm>
            <a:off x="6733566" y="2988551"/>
            <a:ext cx="641185" cy="641185"/>
          </a:xfrm>
          <a:prstGeom prst="ellipse">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Bold" panose="020B0800000000000000" pitchFamily="34" charset="-122"/>
              <a:ea typeface="思源黑体 CN Bold" panose="020B0800000000000000" pitchFamily="34" charset="-122"/>
            </a:endParaRPr>
          </a:p>
        </p:txBody>
      </p:sp>
      <p:sp>
        <p:nvSpPr>
          <p:cNvPr id="27" name="文本框 26"/>
          <p:cNvSpPr txBox="1"/>
          <p:nvPr/>
        </p:nvSpPr>
        <p:spPr>
          <a:xfrm>
            <a:off x="6758883" y="3109088"/>
            <a:ext cx="590550" cy="400110"/>
          </a:xfrm>
          <a:prstGeom prst="rect">
            <a:avLst/>
          </a:prstGeom>
          <a:noFill/>
        </p:spPr>
        <p:txBody>
          <a:bodyPr wrap="square" rtlCol="0">
            <a:spAutoFit/>
          </a:bodyPr>
          <a:lstStyle/>
          <a:p>
            <a:pPr algn="ctr"/>
            <a:r>
              <a:rPr lang="en-US" altLang="zh-CN" sz="2000">
                <a:solidFill>
                  <a:schemeClr val="bg1"/>
                </a:solidFill>
                <a:latin typeface="思源黑体 CN Bold" panose="020B0800000000000000" pitchFamily="34" charset="-122"/>
                <a:ea typeface="思源黑体 CN Bold" panose="020B0800000000000000" pitchFamily="34" charset="-122"/>
              </a:rPr>
              <a:t>02</a:t>
            </a:r>
            <a:endParaRPr lang="zh-CN" altLang="en-US" sz="2000">
              <a:solidFill>
                <a:schemeClr val="bg1"/>
              </a:solidFill>
              <a:latin typeface="思源黑体 CN Bold" panose="020B0800000000000000" pitchFamily="34" charset="-122"/>
              <a:ea typeface="思源黑体 CN Bold" panose="020B0800000000000000" pitchFamily="34" charset="-122"/>
            </a:endParaRPr>
          </a:p>
        </p:txBody>
      </p:sp>
      <p:sp>
        <p:nvSpPr>
          <p:cNvPr id="28" name="文本框 27"/>
          <p:cNvSpPr txBox="1"/>
          <p:nvPr/>
        </p:nvSpPr>
        <p:spPr>
          <a:xfrm>
            <a:off x="7460477" y="2920208"/>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设计方法与思路</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6" name="矩形 35"/>
          <p:cNvSpPr/>
          <p:nvPr/>
        </p:nvSpPr>
        <p:spPr>
          <a:xfrm>
            <a:off x="7460477" y="3452047"/>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
        <p:nvSpPr>
          <p:cNvPr id="29" name="椭圆 28"/>
          <p:cNvSpPr/>
          <p:nvPr/>
        </p:nvSpPr>
        <p:spPr>
          <a:xfrm>
            <a:off x="2126455" y="4496657"/>
            <a:ext cx="641185" cy="641185"/>
          </a:xfrm>
          <a:prstGeom prst="ellipse">
            <a:avLst/>
          </a:prstGeom>
          <a:solidFill>
            <a:srgbClr val="52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2151772" y="4617194"/>
            <a:ext cx="590550"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03</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31" name="文本框 30"/>
          <p:cNvSpPr txBox="1"/>
          <p:nvPr/>
        </p:nvSpPr>
        <p:spPr>
          <a:xfrm>
            <a:off x="2853366" y="4428315"/>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结果</a:t>
            </a:r>
            <a:r>
              <a:rPr lang="zh-CN" altLang="en-US" sz="2800" b="1" dirty="0">
                <a:solidFill>
                  <a:srgbClr val="856849"/>
                </a:solidFill>
                <a:latin typeface="Century Gothic" panose="020B0502020202020204" pitchFamily="34" charset="0"/>
                <a:ea typeface="南宋书局体" panose="02000000000000000000" pitchFamily="2" charset="-122"/>
              </a:rPr>
              <a:t>与分析</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7" name="矩形 36"/>
          <p:cNvSpPr/>
          <p:nvPr/>
        </p:nvSpPr>
        <p:spPr>
          <a:xfrm>
            <a:off x="2853366" y="4966310"/>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
        <p:nvSpPr>
          <p:cNvPr id="32" name="椭圆 31"/>
          <p:cNvSpPr/>
          <p:nvPr/>
        </p:nvSpPr>
        <p:spPr>
          <a:xfrm>
            <a:off x="6733566" y="4496657"/>
            <a:ext cx="641185" cy="641185"/>
          </a:xfrm>
          <a:prstGeom prst="ellipse">
            <a:avLst/>
          </a:prstGeom>
          <a:solidFill>
            <a:srgbClr val="E5B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Bold" panose="020B0800000000000000" pitchFamily="34" charset="-122"/>
              <a:ea typeface="思源黑体 CN Bold" panose="020B0800000000000000" pitchFamily="34" charset="-122"/>
            </a:endParaRPr>
          </a:p>
        </p:txBody>
      </p:sp>
      <p:sp>
        <p:nvSpPr>
          <p:cNvPr id="33" name="文本框 32"/>
          <p:cNvSpPr txBox="1"/>
          <p:nvPr/>
        </p:nvSpPr>
        <p:spPr>
          <a:xfrm>
            <a:off x="6758883" y="4617194"/>
            <a:ext cx="590550"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04</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34" name="文本框 33"/>
          <p:cNvSpPr txBox="1"/>
          <p:nvPr/>
        </p:nvSpPr>
        <p:spPr>
          <a:xfrm>
            <a:off x="7460477" y="4428315"/>
            <a:ext cx="2897005" cy="521970"/>
          </a:xfrm>
          <a:prstGeom prst="rect">
            <a:avLst/>
          </a:prstGeom>
          <a:noFill/>
        </p:spPr>
        <p:txBody>
          <a:bodyPr wrap="square" rtlCol="0">
            <a:spAutoFit/>
          </a:bodyPr>
          <a:lstStyle/>
          <a:p>
            <a:r>
              <a:rPr lang="zh-CN" altLang="en-US" sz="2800" b="1" dirty="0">
                <a:solidFill>
                  <a:srgbClr val="856849"/>
                </a:solidFill>
                <a:latin typeface="Century Gothic" panose="020B0502020202020204" pitchFamily="34" charset="0"/>
                <a:ea typeface="南宋书局体" panose="02000000000000000000" pitchFamily="2" charset="-122"/>
              </a:rPr>
              <a:t>总结与</a:t>
            </a:r>
            <a:r>
              <a:rPr lang="zh-CN" altLang="en-US" sz="2800" b="1" dirty="0">
                <a:solidFill>
                  <a:srgbClr val="856849"/>
                </a:solidFill>
                <a:latin typeface="Century Gothic" panose="020B0502020202020204" pitchFamily="34" charset="0"/>
                <a:ea typeface="南宋书局体" panose="02000000000000000000" pitchFamily="2" charset="-122"/>
              </a:rPr>
              <a:t>展望</a:t>
            </a:r>
            <a:endParaRPr lang="zh-CN" altLang="en-US" sz="2800" b="1" dirty="0">
              <a:solidFill>
                <a:srgbClr val="856849"/>
              </a:solidFill>
              <a:latin typeface="Century Gothic" panose="020B0502020202020204" pitchFamily="34" charset="0"/>
              <a:ea typeface="南宋书局体" panose="02000000000000000000" pitchFamily="2" charset="-122"/>
            </a:endParaRPr>
          </a:p>
        </p:txBody>
      </p:sp>
      <p:sp>
        <p:nvSpPr>
          <p:cNvPr id="38" name="矩形 37"/>
          <p:cNvSpPr/>
          <p:nvPr/>
        </p:nvSpPr>
        <p:spPr>
          <a:xfrm>
            <a:off x="7460477" y="4966310"/>
            <a:ext cx="2922323" cy="261610"/>
          </a:xfrm>
          <a:prstGeom prst="rect">
            <a:avLst/>
          </a:prstGeom>
        </p:spPr>
        <p:txBody>
          <a:bodyPr wrap="square">
            <a:spAutoFit/>
          </a:bodyPr>
          <a:lstStyle/>
          <a:p>
            <a:r>
              <a:rPr lang="en-US" altLang="zh-CN" sz="1100" dirty="0">
                <a:solidFill>
                  <a:schemeClr val="tx1">
                    <a:lumMod val="65000"/>
                    <a:lumOff val="35000"/>
                  </a:schemeClr>
                </a:solidFill>
                <a:latin typeface="微软雅黑" panose="020B0503020204020204" pitchFamily="34" charset="-122"/>
              </a:rPr>
              <a:t>AN ACTION PLAN WITH EXECUTABLE, </a:t>
            </a:r>
            <a:endParaRPr lang="zh-CN" altLang="en-US" sz="1100"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b="22286"/>
          <a:stretch>
            <a:fillRect/>
          </a:stretch>
        </p:blipFill>
        <p:spPr>
          <a:xfrm>
            <a:off x="6552046" y="0"/>
            <a:ext cx="5639954" cy="6858000"/>
          </a:xfrm>
          <a:prstGeom prst="rect">
            <a:avLst/>
          </a:prstGeom>
        </p:spPr>
      </p:pic>
      <p:sp>
        <p:nvSpPr>
          <p:cNvPr id="40" name="进店方式：稻壳搜索“老油条”"/>
          <p:cNvSpPr txBox="1"/>
          <p:nvPr/>
        </p:nvSpPr>
        <p:spPr>
          <a:xfrm>
            <a:off x="1800080" y="2243184"/>
            <a:ext cx="3291863" cy="1015663"/>
          </a:xfrm>
          <a:prstGeom prst="rect">
            <a:avLst/>
          </a:prstGeom>
          <a:noFill/>
        </p:spPr>
        <p:txBody>
          <a:bodyPr wrap="none" rtlCol="0">
            <a:spAutoFit/>
            <a:scene3d>
              <a:camera prst="orthographicFront"/>
              <a:lightRig rig="threePt" dir="t"/>
            </a:scene3d>
            <a:sp3d contourW="12700"/>
          </a:bodyPr>
          <a:lstStyle>
            <a:defPPr>
              <a:defRPr lang="zh-CN"/>
            </a:defPPr>
            <a:lvl1pPr>
              <a:defRPr sz="4800" b="1">
                <a:solidFill>
                  <a:srgbClr val="0070C0"/>
                </a:solidFill>
                <a:latin typeface="+mj-ea"/>
                <a:ea typeface="+mj-ea"/>
              </a:defRPr>
            </a:lvl1pPr>
          </a:lstStyle>
          <a:p>
            <a:pPr>
              <a:defRPr/>
            </a:pPr>
            <a:r>
              <a:rPr lang="en-US" altLang="zh-CN" sz="6000"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 02</a:t>
            </a:r>
            <a:endParaRPr lang="zh-CN" altLang="en-US" sz="6000"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sp>
        <p:nvSpPr>
          <p:cNvPr id="41" name="文本框 40"/>
          <p:cNvSpPr txBox="1"/>
          <p:nvPr/>
        </p:nvSpPr>
        <p:spPr>
          <a:xfrm>
            <a:off x="1858136" y="4033433"/>
            <a:ext cx="6001708" cy="475615"/>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2000" dirty="0">
                <a:solidFill>
                  <a:srgbClr val="856849"/>
                </a:solidFill>
                <a:latin typeface="Century Gothic" panose="020B0502020202020204" pitchFamily="34" charset="0"/>
                <a:cs typeface="+mn-ea"/>
              </a:rPr>
              <a:t>EResearch methods and ideas</a:t>
            </a:r>
            <a:endParaRPr lang="en-US" altLang="zh-CN" sz="2000" dirty="0">
              <a:solidFill>
                <a:srgbClr val="856849"/>
              </a:solidFill>
              <a:latin typeface="Century Gothic" panose="020B0502020202020204" pitchFamily="34" charset="0"/>
              <a:cs typeface="+mn-ea"/>
            </a:endParaRPr>
          </a:p>
        </p:txBody>
      </p:sp>
      <p:sp>
        <p:nvSpPr>
          <p:cNvPr id="42" name="进店方式：稻壳搜索“老油条”"/>
          <p:cNvSpPr/>
          <p:nvPr/>
        </p:nvSpPr>
        <p:spPr>
          <a:xfrm>
            <a:off x="1858136" y="3233029"/>
            <a:ext cx="4272280" cy="706755"/>
          </a:xfrm>
          <a:prstGeom prst="rect">
            <a:avLst/>
          </a:prstGeom>
        </p:spPr>
        <p:txBody>
          <a:bodyPr wrap="none">
            <a:spAutoFit/>
            <a:scene3d>
              <a:camera prst="orthographicFront"/>
              <a:lightRig rig="threePt" dir="t"/>
            </a:scene3d>
            <a:sp3d contourW="12700"/>
          </a:bodyPr>
          <a:lstStyle/>
          <a:p>
            <a:r>
              <a:rPr lang="zh-CN" altLang="en-US" sz="4000" spc="600" dirty="0">
                <a:solidFill>
                  <a:srgbClr val="527B98"/>
                </a:solidFill>
                <a:latin typeface="微软雅黑" panose="020B0503020204020204" pitchFamily="34" charset="-122"/>
                <a:ea typeface="微软雅黑" panose="020B0503020204020204" pitchFamily="34" charset="-122"/>
              </a:rPr>
              <a:t>设计方法与思路</a:t>
            </a:r>
            <a:endParaRPr lang="zh-CN" altLang="en-US" sz="4000" spc="600" dirty="0">
              <a:solidFill>
                <a:srgbClr val="527B98"/>
              </a:solidFill>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2"/>
          <a:stretch>
            <a:fillRect/>
          </a:stretch>
        </p:blipFill>
        <p:spPr>
          <a:xfrm>
            <a:off x="1" y="3991429"/>
            <a:ext cx="3072112" cy="2866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p:tgtEl>
                                          <p:spTgt spid="42"/>
                                        </p:tgtEl>
                                        <p:attrNameLst>
                                          <p:attrName>ppt_y</p:attrName>
                                        </p:attrNameLst>
                                      </p:cBhvr>
                                      <p:tavLst>
                                        <p:tav tm="0">
                                          <p:val>
                                            <p:strVal val="#ppt_y+#ppt_h*1.125000"/>
                                          </p:val>
                                        </p:tav>
                                        <p:tav tm="100000">
                                          <p:val>
                                            <p:strVal val="#ppt_y"/>
                                          </p:val>
                                        </p:tav>
                                      </p:tavLst>
                                    </p:anim>
                                    <p:animEffect transition="in" filter="wipe(up)">
                                      <p:cBhvr>
                                        <p:cTn id="14" dur="500"/>
                                        <p:tgtEl>
                                          <p:spTgt spid="42"/>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p:tgtEl>
                                          <p:spTgt spid="41"/>
                                        </p:tgtEl>
                                        <p:attrNameLst>
                                          <p:attrName>ppt_y</p:attrName>
                                        </p:attrNameLst>
                                      </p:cBhvr>
                                      <p:tavLst>
                                        <p:tav tm="0">
                                          <p:val>
                                            <p:strVal val="#ppt_y-#ppt_h*1.125000"/>
                                          </p:val>
                                        </p:tav>
                                        <p:tav tm="100000">
                                          <p:val>
                                            <p:strVal val="#ppt_y"/>
                                          </p:val>
                                        </p:tav>
                                      </p:tavLst>
                                    </p:anim>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5F5"/>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278743"/>
            <a:ext cx="4907603" cy="4579257"/>
          </a:xfrm>
          <a:prstGeom prst="rect">
            <a:avLst/>
          </a:prstGeom>
        </p:spPr>
      </p:pic>
      <p:pic>
        <p:nvPicPr>
          <p:cNvPr id="9" name="图片 8"/>
          <p:cNvPicPr>
            <a:picLocks noChangeAspect="1"/>
          </p:cNvPicPr>
          <p:nvPr/>
        </p:nvPicPr>
        <p:blipFill>
          <a:blip r:embed="rId2"/>
          <a:stretch>
            <a:fillRect/>
          </a:stretch>
        </p:blipFill>
        <p:spPr>
          <a:xfrm>
            <a:off x="7915652" y="0"/>
            <a:ext cx="4276347" cy="6691086"/>
          </a:xfrm>
          <a:prstGeom prst="rect">
            <a:avLst/>
          </a:prstGeom>
        </p:spPr>
      </p:pic>
      <p:sp>
        <p:nvSpPr>
          <p:cNvPr id="3" name="矩形: 圆角 2"/>
          <p:cNvSpPr/>
          <p:nvPr/>
        </p:nvSpPr>
        <p:spPr>
          <a:xfrm>
            <a:off x="406400" y="239395"/>
            <a:ext cx="11379200" cy="6451600"/>
          </a:xfrm>
          <a:prstGeom prst="roundRect">
            <a:avLst>
              <a:gd name="adj" fmla="val 2795"/>
            </a:avLst>
          </a:prstGeom>
          <a:solidFill>
            <a:srgbClr val="FBF5F5"/>
          </a:solidFill>
          <a:ln w="12700">
            <a:solidFill>
              <a:srgbClr val="D3B49A"/>
            </a:soli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更多模板：稻壳搜索“老油条”"/>
          <p:cNvSpPr/>
          <p:nvPr/>
        </p:nvSpPr>
        <p:spPr>
          <a:xfrm>
            <a:off x="4137661" y="685903"/>
            <a:ext cx="3916680" cy="645160"/>
          </a:xfrm>
          <a:prstGeom prst="rect">
            <a:avLst/>
          </a:prstGeom>
        </p:spPr>
        <p:txBody>
          <a:bodyPr wrap="none">
            <a:spAutoFit/>
          </a:bodyPr>
          <a:lstStyle/>
          <a:p>
            <a:pPr algn="ctr"/>
            <a:r>
              <a:rPr lang="zh-CN" altLang="en-US" sz="3600" spc="600" dirty="0">
                <a:solidFill>
                  <a:srgbClr val="527B98"/>
                </a:solidFill>
                <a:latin typeface="微软雅黑" panose="020B0503020204020204" pitchFamily="34" charset="-122"/>
                <a:ea typeface="微软雅黑" panose="020B0503020204020204" pitchFamily="34" charset="-122"/>
              </a:rPr>
              <a:t>设计方法与思路</a:t>
            </a:r>
            <a:endParaRPr lang="zh-CN" altLang="en-US" sz="3600" spc="600" dirty="0">
              <a:solidFill>
                <a:srgbClr val="527B98"/>
              </a:solidFill>
              <a:latin typeface="微软雅黑" panose="020B0503020204020204" pitchFamily="34" charset="-122"/>
              <a:ea typeface="微软雅黑" panose="020B0503020204020204" pitchFamily="34" charset="-122"/>
            </a:endParaRPr>
          </a:p>
        </p:txBody>
      </p:sp>
      <p:sp>
        <p:nvSpPr>
          <p:cNvPr id="22" name="更多模板：稻壳搜索“老油条”"/>
          <p:cNvSpPr/>
          <p:nvPr/>
        </p:nvSpPr>
        <p:spPr>
          <a:xfrm>
            <a:off x="5308761" y="1387966"/>
            <a:ext cx="1574470" cy="584775"/>
          </a:xfrm>
          <a:prstGeom prst="rect">
            <a:avLst/>
          </a:prstGeom>
        </p:spPr>
        <p:txBody>
          <a:bodyPr wrap="none">
            <a:spAutoFit/>
          </a:bodyPr>
          <a:lstStyle/>
          <a:p>
            <a:pPr algn="ctr">
              <a:defRPr/>
            </a:pPr>
            <a:r>
              <a:rPr lang="en-US" altLang="zh-CN"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rPr>
              <a:t>Part-02</a:t>
            </a:r>
            <a:endParaRPr lang="zh-CN" altLang="en-US" sz="3200" b="1" dirty="0">
              <a:gradFill flip="none" rotWithShape="1">
                <a:gsLst>
                  <a:gs pos="0">
                    <a:srgbClr val="527B98">
                      <a:alpha val="20000"/>
                    </a:srgbClr>
                  </a:gs>
                  <a:gs pos="80000">
                    <a:srgbClr val="527B98">
                      <a:alpha val="0"/>
                    </a:srgbClr>
                  </a:gs>
                </a:gsLst>
                <a:lin ang="5400000" scaled="1"/>
                <a:tileRect/>
              </a:gradFill>
              <a:latin typeface="Arial" panose="020B0604020202020204"/>
              <a:ea typeface="微软雅黑 Light" panose="020B0502040204020203" charset="-122"/>
            </a:endParaRPr>
          </a:p>
        </p:txBody>
      </p:sp>
      <p:sp>
        <p:nvSpPr>
          <p:cNvPr id="83" name="文本框 82"/>
          <p:cNvSpPr txBox="1"/>
          <p:nvPr>
            <p:custDataLst>
              <p:tags r:id="rId3"/>
            </p:custDataLst>
          </p:nvPr>
        </p:nvSpPr>
        <p:spPr>
          <a:xfrm>
            <a:off x="4697304" y="1367487"/>
            <a:ext cx="1902156" cy="355854"/>
          </a:xfrm>
          <a:prstGeom prst="rect">
            <a:avLst/>
          </a:prstGeom>
          <a:noFill/>
        </p:spPr>
        <p:txBody>
          <a:bodyPr wrap="square" bIns="0" rtlCol="0">
            <a:normAutofit/>
          </a:bodyPr>
          <a:p>
            <a:r>
              <a:rPr lang="zh-CN" altLang="en-US" sz="2000" spc="300">
                <a:solidFill>
                  <a:srgbClr val="F7B802"/>
                </a:solidFill>
                <a:uFillTx/>
                <a:latin typeface="思源黑体 CN Bold" panose="020B0800000000000000" pitchFamily="34" charset="-122"/>
                <a:ea typeface="思源黑体 CN Bold" panose="020B0800000000000000" pitchFamily="34" charset="-122"/>
              </a:rPr>
              <a:t>技术</a:t>
            </a:r>
            <a:r>
              <a:rPr lang="zh-CN" altLang="en-US" sz="2000" spc="300">
                <a:solidFill>
                  <a:srgbClr val="F7B802"/>
                </a:solidFill>
                <a:uFillTx/>
                <a:latin typeface="思源黑体 CN Bold" panose="020B0800000000000000" pitchFamily="34" charset="-122"/>
                <a:ea typeface="思源黑体 CN Bold" panose="020B0800000000000000" pitchFamily="34" charset="-122"/>
              </a:rPr>
              <a:t>选型</a:t>
            </a:r>
            <a:endParaRPr lang="zh-CN" altLang="en-US" sz="2000" spc="300">
              <a:solidFill>
                <a:srgbClr val="F7B802"/>
              </a:solidFill>
              <a:uFillTx/>
              <a:latin typeface="思源黑体 CN Bold" panose="020B0800000000000000" pitchFamily="34" charset="-122"/>
              <a:ea typeface="思源黑体 CN Bold" panose="020B0800000000000000" pitchFamily="34" charset="-122"/>
            </a:endParaRPr>
          </a:p>
        </p:txBody>
      </p:sp>
      <p:sp>
        <p:nvSpPr>
          <p:cNvPr id="85" name="文本框 84"/>
          <p:cNvSpPr txBox="1"/>
          <p:nvPr>
            <p:custDataLst>
              <p:tags r:id="rId4"/>
            </p:custDataLst>
          </p:nvPr>
        </p:nvSpPr>
        <p:spPr>
          <a:xfrm>
            <a:off x="4639310" y="2091690"/>
            <a:ext cx="2018030" cy="1240790"/>
          </a:xfrm>
          <a:prstGeom prst="rect">
            <a:avLst/>
          </a:prstGeom>
          <a:noFill/>
        </p:spPr>
        <p:txBody>
          <a:bodyPr wrap="square" rtlCol="0">
            <a:noAutofit/>
          </a:bodyPr>
          <a:p>
            <a:pPr indent="0" algn="l" fontAlgn="auto">
              <a:lnSpc>
                <a:spcPct val="130000"/>
              </a:lnSpc>
              <a:spcAft>
                <a:spcPts val="1000"/>
              </a:spcAft>
            </a:pPr>
            <a:r>
              <a:rPr lang="zh-CN" altLang="en-US" sz="15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rPr>
              <a:t>依据用户需求和开发者自身经验，选择相应的技术完成用户要求</a:t>
            </a:r>
            <a:endParaRPr lang="zh-CN" altLang="en-US" sz="15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endParaRPr>
          </a:p>
        </p:txBody>
      </p:sp>
      <p:sp>
        <p:nvSpPr>
          <p:cNvPr id="89" name="文本框 88"/>
          <p:cNvSpPr txBox="1"/>
          <p:nvPr>
            <p:custDataLst>
              <p:tags r:id="rId5"/>
            </p:custDataLst>
          </p:nvPr>
        </p:nvSpPr>
        <p:spPr>
          <a:xfrm>
            <a:off x="8278524" y="1419083"/>
            <a:ext cx="1902156" cy="355854"/>
          </a:xfrm>
          <a:prstGeom prst="rect">
            <a:avLst/>
          </a:prstGeom>
          <a:noFill/>
        </p:spPr>
        <p:txBody>
          <a:bodyPr wrap="square" bIns="0" rtlCol="0">
            <a:normAutofit/>
          </a:bodyPr>
          <a:p>
            <a:r>
              <a:rPr lang="zh-CN" altLang="en-US" sz="2000" spc="300">
                <a:solidFill>
                  <a:srgbClr val="92D050"/>
                </a:solidFill>
                <a:uFillTx/>
                <a:latin typeface="思源黑体 CN Bold" panose="020B0800000000000000" pitchFamily="34" charset="-122"/>
                <a:ea typeface="思源黑体 CN Bold" panose="020B0800000000000000" pitchFamily="34" charset="-122"/>
              </a:rPr>
              <a:t>系统设计</a:t>
            </a:r>
            <a:endParaRPr lang="zh-CN" altLang="en-US" sz="2000" spc="300">
              <a:solidFill>
                <a:srgbClr val="92D050"/>
              </a:solidFill>
              <a:uFillTx/>
              <a:latin typeface="思源黑体 CN Bold" panose="020B0800000000000000" pitchFamily="34" charset="-122"/>
              <a:ea typeface="思源黑体 CN Bold" panose="020B0800000000000000" pitchFamily="34" charset="-122"/>
            </a:endParaRPr>
          </a:p>
        </p:txBody>
      </p:sp>
      <p:sp>
        <p:nvSpPr>
          <p:cNvPr id="91" name="文本框 90"/>
          <p:cNvSpPr txBox="1"/>
          <p:nvPr>
            <p:custDataLst>
              <p:tags r:id="rId6"/>
            </p:custDataLst>
          </p:nvPr>
        </p:nvSpPr>
        <p:spPr>
          <a:xfrm>
            <a:off x="8220739" y="2091539"/>
            <a:ext cx="2018001" cy="1013801"/>
          </a:xfrm>
          <a:prstGeom prst="rect">
            <a:avLst/>
          </a:prstGeom>
          <a:noFill/>
        </p:spPr>
        <p:txBody>
          <a:bodyPr wrap="square" rtlCol="0">
            <a:noAutofit/>
          </a:bodyPr>
          <a:p>
            <a:pPr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rPr>
              <a:t>使用</a:t>
            </a:r>
            <a:r>
              <a:rPr lang="zh-CN" altLang="en-US" sz="1400">
                <a:sym typeface="+mn-ea"/>
              </a:rPr>
              <a:t>Enterprise Architect设计软件采用</a:t>
            </a:r>
            <a:r>
              <a:rPr lang="en-US" altLang="zh-CN" sz="1400">
                <a:sym typeface="+mn-ea"/>
              </a:rPr>
              <a:t>uml2</a:t>
            </a:r>
            <a:r>
              <a:rPr lang="zh-CN" altLang="en-US" sz="1400">
                <a:sym typeface="+mn-ea"/>
              </a:rPr>
              <a:t>对本文系统进行系统设计。</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endParaRPr>
          </a:p>
        </p:txBody>
      </p:sp>
      <p:sp>
        <p:nvSpPr>
          <p:cNvPr id="92" name="文本框 91"/>
          <p:cNvSpPr txBox="1"/>
          <p:nvPr>
            <p:custDataLst>
              <p:tags r:id="rId7"/>
            </p:custDataLst>
          </p:nvPr>
        </p:nvSpPr>
        <p:spPr>
          <a:xfrm>
            <a:off x="1247140" y="1289279"/>
            <a:ext cx="1902156" cy="355854"/>
          </a:xfrm>
          <a:prstGeom prst="rect">
            <a:avLst/>
          </a:prstGeom>
          <a:noFill/>
        </p:spPr>
        <p:txBody>
          <a:bodyPr wrap="square" bIns="0" rtlCol="0">
            <a:normAutofit/>
          </a:bodyPr>
          <a:p>
            <a:pPr algn="ctr"/>
            <a:r>
              <a:rPr lang="zh-CN" altLang="en-US" sz="2000" spc="300">
                <a:solidFill>
                  <a:srgbClr val="7578EC"/>
                </a:solidFill>
                <a:uFillTx/>
                <a:latin typeface="思源黑体 CN Bold" panose="020B0800000000000000" pitchFamily="34" charset="-122"/>
                <a:ea typeface="思源黑体 CN Bold" panose="020B0800000000000000" pitchFamily="34" charset="-122"/>
              </a:rPr>
              <a:t>需求分析</a:t>
            </a:r>
            <a:endParaRPr lang="zh-CN" altLang="en-US" sz="2000" spc="300">
              <a:solidFill>
                <a:srgbClr val="7578EC"/>
              </a:solidFill>
              <a:uFillTx/>
              <a:latin typeface="思源黑体 CN Bold" panose="020B0800000000000000" pitchFamily="34" charset="-122"/>
              <a:ea typeface="思源黑体 CN Bold" panose="020B0800000000000000" pitchFamily="34" charset="-122"/>
            </a:endParaRPr>
          </a:p>
        </p:txBody>
      </p:sp>
      <p:sp>
        <p:nvSpPr>
          <p:cNvPr id="94" name="文本框 93"/>
          <p:cNvSpPr txBox="1"/>
          <p:nvPr>
            <p:custDataLst>
              <p:tags r:id="rId8"/>
            </p:custDataLst>
          </p:nvPr>
        </p:nvSpPr>
        <p:spPr>
          <a:xfrm>
            <a:off x="975995" y="1972945"/>
            <a:ext cx="2687320" cy="2099310"/>
          </a:xfrm>
          <a:prstGeom prst="rect">
            <a:avLst/>
          </a:prstGeom>
          <a:noFill/>
        </p:spPr>
        <p:txBody>
          <a:bodyPr wrap="square" rtlCol="0">
            <a:normAutofit lnSpcReduction="10000"/>
          </a:bodyPr>
          <a:p>
            <a:pPr indent="0" algn="l"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rPr>
              <a:t>①明确用户基本要求</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endParaRPr>
          </a:p>
          <a:p>
            <a:pPr indent="0" algn="l"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rPr>
              <a:t>②参考现已有的传统内网设备监测系统，深挖用户需求。</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endParaRPr>
          </a:p>
          <a:p>
            <a:pPr indent="0" algn="l"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rPr>
              <a:t>③参与用户工作环境与用户探讨明确要求</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endParaRPr>
          </a:p>
          <a:p>
            <a:pPr indent="0" algn="l"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rPr>
              <a:t>④急时明确设计软件</a:t>
            </a:r>
            <a:r>
              <a:rPr lang="en-US" altLang="zh-CN"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rPr>
              <a:t>UML</a:t>
            </a: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rPr>
              <a:t>图</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endParaRPr>
          </a:p>
        </p:txBody>
      </p:sp>
      <p:sp>
        <p:nvSpPr>
          <p:cNvPr id="2" name="右箭头 1"/>
          <p:cNvSpPr/>
          <p:nvPr/>
        </p:nvSpPr>
        <p:spPr>
          <a:xfrm>
            <a:off x="3255645" y="1292860"/>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右箭头 3"/>
          <p:cNvSpPr/>
          <p:nvPr>
            <p:custDataLst>
              <p:tags r:id="rId9"/>
            </p:custDataLst>
          </p:nvPr>
        </p:nvSpPr>
        <p:spPr>
          <a:xfrm>
            <a:off x="6826250" y="1289050"/>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75995" y="1723390"/>
            <a:ext cx="730250" cy="368300"/>
          </a:xfrm>
          <a:prstGeom prst="rect">
            <a:avLst/>
          </a:prstGeom>
          <a:noFill/>
        </p:spPr>
        <p:txBody>
          <a:bodyPr wrap="square" rtlCol="0">
            <a:spAutoFit/>
          </a:bodyPr>
          <a:p>
            <a:r>
              <a:rPr lang="zh-CN" altLang="en-US"/>
              <a:t>方法：</a:t>
            </a:r>
            <a:endParaRPr lang="zh-CN" altLang="en-US"/>
          </a:p>
        </p:txBody>
      </p:sp>
      <p:sp>
        <p:nvSpPr>
          <p:cNvPr id="6" name="文本框 5"/>
          <p:cNvSpPr txBox="1"/>
          <p:nvPr>
            <p:custDataLst>
              <p:tags r:id="rId10"/>
            </p:custDataLst>
          </p:nvPr>
        </p:nvSpPr>
        <p:spPr>
          <a:xfrm>
            <a:off x="975995" y="3950970"/>
            <a:ext cx="730250" cy="368300"/>
          </a:xfrm>
          <a:prstGeom prst="rect">
            <a:avLst/>
          </a:prstGeom>
          <a:noFill/>
        </p:spPr>
        <p:txBody>
          <a:bodyPr wrap="square" rtlCol="0">
            <a:spAutoFit/>
          </a:bodyPr>
          <a:p>
            <a:r>
              <a:rPr lang="zh-CN" altLang="en-US"/>
              <a:t>方面：</a:t>
            </a:r>
            <a:endParaRPr lang="zh-CN" altLang="en-US"/>
          </a:p>
        </p:txBody>
      </p:sp>
      <p:sp>
        <p:nvSpPr>
          <p:cNvPr id="7" name="文本框 6"/>
          <p:cNvSpPr txBox="1"/>
          <p:nvPr>
            <p:custDataLst>
              <p:tags r:id="rId11"/>
            </p:custDataLst>
          </p:nvPr>
        </p:nvSpPr>
        <p:spPr>
          <a:xfrm>
            <a:off x="975995" y="4281170"/>
            <a:ext cx="2687320" cy="2099310"/>
          </a:xfrm>
          <a:prstGeom prst="rect">
            <a:avLst/>
          </a:prstGeom>
          <a:noFill/>
        </p:spPr>
        <p:txBody>
          <a:bodyPr wrap="square" rtlCol="0">
            <a:normAutofit/>
          </a:bodyPr>
          <a:p>
            <a:pPr indent="0" algn="l"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rPr>
              <a:t>用户需求、功能需求、系统需求、安全需求、性能需求、软件需要、接口需求、开发需求、软件需要</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pitchFamily="34" charset="-122"/>
            </a:endParaRPr>
          </a:p>
        </p:txBody>
      </p:sp>
      <p:sp>
        <p:nvSpPr>
          <p:cNvPr id="10" name="文本框 9"/>
          <p:cNvSpPr txBox="1"/>
          <p:nvPr/>
        </p:nvSpPr>
        <p:spPr>
          <a:xfrm>
            <a:off x="7475220" y="5652770"/>
            <a:ext cx="4064000" cy="922020"/>
          </a:xfrm>
          <a:prstGeom prst="rect">
            <a:avLst/>
          </a:prstGeom>
          <a:noFill/>
        </p:spPr>
        <p:txBody>
          <a:bodyPr wrap="square" rtlCol="0">
            <a:spAutoFit/>
          </a:bodyPr>
          <a:p>
            <a:r>
              <a:rPr lang="zh-CN" altLang="en-US"/>
              <a:t>鉴于软件开发规范性，我们将使用Enterprise Architect设计软件采用</a:t>
            </a:r>
            <a:r>
              <a:rPr lang="en-US" altLang="zh-CN"/>
              <a:t>uml2</a:t>
            </a:r>
            <a:r>
              <a:rPr lang="zh-CN" altLang="en-US"/>
              <a:t>对</a:t>
            </a:r>
            <a:r>
              <a:rPr lang="zh-CN" altLang="en-US"/>
              <a:t>本文系统进行设计。</a:t>
            </a:r>
            <a:endParaRPr lang="zh-CN" altLang="en-US"/>
          </a:p>
        </p:txBody>
      </p:sp>
      <p:pic>
        <p:nvPicPr>
          <p:cNvPr id="11" name="图片 10"/>
          <p:cNvPicPr>
            <a:picLocks noChangeAspect="1"/>
          </p:cNvPicPr>
          <p:nvPr>
            <p:custDataLst>
              <p:tags r:id="rId12"/>
            </p:custDataLst>
          </p:nvPr>
        </p:nvPicPr>
        <p:blipFill>
          <a:blip r:embed="rId13"/>
          <a:stretch>
            <a:fillRect/>
          </a:stretch>
        </p:blipFill>
        <p:spPr>
          <a:xfrm>
            <a:off x="6981190" y="5713730"/>
            <a:ext cx="552450" cy="800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ox(in)">
                                      <p:cBhvr>
                                        <p:cTn id="7" dur="2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ox(in)">
                                      <p:cBhvr>
                                        <p:cTn id="12" dur="2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box(in)">
                                      <p:cBhvr>
                                        <p:cTn id="17" dur="20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blinds(horizontal)">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blinds(horizontal)">
                                      <p:cBhvr>
                                        <p:cTn id="27" dur="5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blinds(horizontal)">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3" grpId="1"/>
      <p:bldP spid="92" grpId="0"/>
      <p:bldP spid="92" grpId="1"/>
      <p:bldP spid="89" grpId="0"/>
      <p:bldP spid="89" grpId="1"/>
      <p:bldP spid="85" grpId="0"/>
      <p:bldP spid="85" grpId="1"/>
      <p:bldP spid="94" grpId="0"/>
      <p:bldP spid="94" grpId="1"/>
      <p:bldP spid="91" grpId="0"/>
      <p:bldP spid="91" grpId="1"/>
      <p:bldP spid="7" grpId="0"/>
      <p:bldP spid="7"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ID" val="diagram20228044_3*l_h_a*1_2_1"/>
  <p:tag name="KSO_WM_TEMPLATE_CATEGORY" val="diagram"/>
  <p:tag name="KSO_WM_TEMPLATE_INDEX" val="20228044"/>
  <p:tag name="KSO_WM_UNIT_LAYERLEVEL" val="1_1_1"/>
  <p:tag name="KSO_WM_TAG_VERSION" val="1.0"/>
  <p:tag name="KSO_WM_UNIT_TEXT_FILL_FORE_SCHEMECOLOR_INDEX" val="6"/>
  <p:tag name="KSO_WM_UNIT_TEXT_FILL_TYPE" val="1"/>
</p:tagLst>
</file>

<file path=ppt/tags/tag17.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ID" val="diagram20228044_3*l_h_f*1_2_1"/>
  <p:tag name="KSO_WM_TEMPLATE_CATEGORY" val="diagram"/>
  <p:tag name="KSO_WM_TEMPLATE_INDEX" val="20228044"/>
  <p:tag name="KSO_WM_UNIT_LAYERLEVEL" val="1_1_1"/>
  <p:tag name="KSO_WM_TAG_VERSION" val="1.0"/>
  <p:tag name="KSO_WM_UNIT_TEXT_FILL_FORE_SCHEMECOLOR_INDEX" val="13"/>
  <p:tag name="KSO_WM_UNIT_TEXT_FILL_TYPE" val="1"/>
</p:tagLst>
</file>

<file path=ppt/tags/tag18.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ID" val="diagram20228044_3*l_h_a*1_3_1"/>
  <p:tag name="KSO_WM_TEMPLATE_CATEGORY" val="diagram"/>
  <p:tag name="KSO_WM_TEMPLATE_INDEX" val="20228044"/>
  <p:tag name="KSO_WM_UNIT_LAYERLEVEL" val="1_1_1"/>
  <p:tag name="KSO_WM_TAG_VERSION" val="1.0"/>
  <p:tag name="KSO_WM_UNIT_TEXT_FILL_FORE_SCHEMECOLOR_INDEX" val="7"/>
  <p:tag name="KSO_WM_UNIT_TEXT_FILL_TYPE" val="1"/>
</p:tagLst>
</file>

<file path=ppt/tags/tag19.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ID" val="diagram20228044_3*l_h_f*1_3_1"/>
  <p:tag name="KSO_WM_TEMPLATE_CATEGORY" val="diagram"/>
  <p:tag name="KSO_WM_TEMPLATE_INDEX" val="20228044"/>
  <p:tag name="KSO_WM_UNIT_LAYERLEVEL" val="1_1_1"/>
  <p:tag name="KSO_WM_TAG_VERSION" val="1.0"/>
  <p:tag name="KSO_WM_UNIT_TEXT_FILL_FORE_SCHEMECOLOR_INDEX" val="13"/>
  <p:tag name="KSO_WM_UNIT_TEXT_FILL_TYPE" val="1"/>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ID" val="diagram20228044_3*l_h_a*1_1_1"/>
  <p:tag name="KSO_WM_TEMPLATE_CATEGORY" val="diagram"/>
  <p:tag name="KSO_WM_TEMPLATE_INDEX" val="20228044"/>
  <p:tag name="KSO_WM_UNIT_LAYERLEVEL" val="1_1_1"/>
  <p:tag name="KSO_WM_TAG_VERSION" val="1.0"/>
  <p:tag name="KSO_WM_UNIT_TEXT_FILL_FORE_SCHEMECOLOR_INDEX" val="5"/>
  <p:tag name="KSO_WM_UNIT_TEXT_FILL_TYPE" val="1"/>
</p:tagLst>
</file>

<file path=ppt/tags/tag21.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ID" val="diagram20228044_3*l_h_f*1_1_1"/>
  <p:tag name="KSO_WM_TEMPLATE_CATEGORY" val="diagram"/>
  <p:tag name="KSO_WM_TEMPLATE_INDEX" val="20228044"/>
  <p:tag name="KSO_WM_UNIT_LAYERLEVEL" val="1_1_1"/>
  <p:tag name="KSO_WM_TAG_VERSION" val="1.0"/>
  <p:tag name="KSO_WM_UNIT_TEXT_FILL_FORE_SCHEMECOLOR_INDEX" val="13"/>
  <p:tag name="KSO_WM_UNIT_TEXT_FILL_TYPE" val="1"/>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ID" val="diagram20228044_3*l_h_f*1_1_1"/>
  <p:tag name="KSO_WM_TEMPLATE_CATEGORY" val="diagram"/>
  <p:tag name="KSO_WM_TEMPLATE_INDEX" val="20228044"/>
  <p:tag name="KSO_WM_UNIT_LAYERLEVEL" val="1_1_1"/>
  <p:tag name="KSO_WM_TAG_VERSION" val="1.0"/>
  <p:tag name="KSO_WM_UNIT_TEXT_FILL_FORE_SCHEMECOLOR_INDEX" val="13"/>
  <p:tag name="KSO_WM_UNIT_TEXT_FILL_TYPE" val="1"/>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TAG_VERSION" val="1.0"/>
  <p:tag name="KSO_WM_UNIT_ID" val="diagram160304_3*i*0"/>
  <p:tag name="KSO_WM_TEMPLATE_CATEGORY" val="diagram"/>
  <p:tag name="KSO_WM_TEMPLATE_INDEX" val="160304"/>
</p:tagLst>
</file>

<file path=ppt/tags/tag37.xml><?xml version="1.0" encoding="utf-8"?>
<p:tagLst xmlns:p="http://schemas.openxmlformats.org/presentationml/2006/main">
  <p:tag name="KSO_WM_TAG_VERSION" val="1.0"/>
  <p:tag name="KSO_WM_BEAUTIFY_FLAG" val="#wm#"/>
  <p:tag name="KSO_WM_TEMPLATE_CATEGORY" val="diagram"/>
  <p:tag name="KSO_WM_TEMPLATE_INDEX" val="160304"/>
  <p:tag name="KSO_WM_UNIT_TYPE" val="l_h_f"/>
  <p:tag name="KSO_WM_UNIT_INDEX" val="1_1_1"/>
  <p:tag name="KSO_WM_UNIT_ID" val="diagram160304_3*l_h_f*1_1_1"/>
  <p:tag name="KSO_WM_UNIT_CLEAR" val="1"/>
  <p:tag name="KSO_WM_UNIT_LAYERLEVEL" val="1_1_1"/>
  <p:tag name="KSO_WM_UNIT_VALUE" val="60"/>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160304"/>
  <p:tag name="KSO_WM_UNIT_TYPE" val="l_i"/>
  <p:tag name="KSO_WM_UNIT_INDEX" val="1_1"/>
  <p:tag name="KSO_WM_UNIT_ID" val="diagram160304_3*l_i*1_1"/>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160304"/>
  <p:tag name="KSO_WM_UNIT_TYPE" val="l_h_f"/>
  <p:tag name="KSO_WM_UNIT_INDEX" val="1_1_1"/>
  <p:tag name="KSO_WM_UNIT_ID" val="diagram160304_3*l_h_f*1_1_1"/>
  <p:tag name="KSO_WM_UNIT_CLEAR" val="1"/>
  <p:tag name="KSO_WM_UNIT_LAYERLEVEL" val="1_1_1"/>
  <p:tag name="KSO_WM_UNIT_VALUE" val="60"/>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TAG_VERSION" val="1.0"/>
  <p:tag name="KSO_WM_BEAUTIFY_FLAG" val="#wm#"/>
  <p:tag name="KSO_WM_TEMPLATE_CATEGORY" val="diagram"/>
  <p:tag name="KSO_WM_TEMPLATE_INDEX" val="160304"/>
  <p:tag name="KSO_WM_UNIT_TYPE" val="l_h_f"/>
  <p:tag name="KSO_WM_UNIT_INDEX" val="1_1_1"/>
  <p:tag name="KSO_WM_UNIT_ID" val="diagram160304_3*l_h_f*1_1_1"/>
  <p:tag name="KSO_WM_UNIT_CLEAR" val="1"/>
  <p:tag name="KSO_WM_UNIT_LAYERLEVEL" val="1_1_1"/>
  <p:tag name="KSO_WM_UNIT_VALUE" val="60"/>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41.xml><?xml version="1.0" encoding="utf-8"?>
<p:tagLst xmlns:p="http://schemas.openxmlformats.org/presentationml/2006/main">
  <p:tag name="KSO_WM_TAG_VERSION" val="1.0"/>
  <p:tag name="KSO_WM_BEAUTIFY_FLAG" val="#wm#"/>
  <p:tag name="KSO_WM_TEMPLATE_CATEGORY" val="diagram"/>
  <p:tag name="KSO_WM_TEMPLATE_INDEX" val="160304"/>
  <p:tag name="KSO_WM_UNIT_TYPE" val="l_i"/>
  <p:tag name="KSO_WM_UNIT_INDEX" val="1_1"/>
  <p:tag name="KSO_WM_UNIT_ID" val="diagram160304_3*l_i*1_1"/>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Lst>
</file>

<file path=ppt/tags/tag42.xml><?xml version="1.0" encoding="utf-8"?>
<p:tagLst xmlns:p="http://schemas.openxmlformats.org/presentationml/2006/main">
  <p:tag name="KSO_WM_TAG_VERSION" val="1.0"/>
  <p:tag name="KSO_WM_BEAUTIFY_FLAG" val="#wm#"/>
  <p:tag name="KSO_WM_TEMPLATE_CATEGORY" val="diagram"/>
  <p:tag name="KSO_WM_TEMPLATE_INDEX" val="160304"/>
  <p:tag name="KSO_WM_UNIT_TYPE" val="l_i"/>
  <p:tag name="KSO_WM_UNIT_INDEX" val="1_1"/>
  <p:tag name="KSO_WM_UNIT_ID" val="diagram160304_3*l_i*1_1"/>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Lst>
</file>

<file path=ppt/tags/tag43.xml><?xml version="1.0" encoding="utf-8"?>
<p:tagLst xmlns:p="http://schemas.openxmlformats.org/presentationml/2006/main">
  <p:tag name="KSO_WPP_MARK_KEY" val="6e62bea2-eeb5-40fd-9e90-19ba95f53569"/>
  <p:tag name="COMMONDATA" val="eyJjb3VudCI6NjQsImhkaWQiOiI2NGZhY2E2N2I1YTJiYzcyN2FkNGJhN2ZkZWNiNTU4NCIsInVzZXJDb3VudCI6NjF9"/>
  <p:tag name="commondata" val="eyJjb3VudCI6NjUsImhkaWQiOiI2NGZhY2E2N2I1YTJiYzcyN2FkNGJhN2ZkZWNiNTU4NCIsInVzZXJDb3VudCI6NjJ9"/>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2297</Words>
  <Application>WPS 演示</Application>
  <PresentationFormat>宽屏</PresentationFormat>
  <Paragraphs>305</Paragraphs>
  <Slides>22</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22</vt:i4>
      </vt:variant>
    </vt:vector>
  </HeadingPairs>
  <TitlesOfParts>
    <vt:vector size="44" baseType="lpstr">
      <vt:lpstr>Arial</vt:lpstr>
      <vt:lpstr>宋体</vt:lpstr>
      <vt:lpstr>Wingdings</vt:lpstr>
      <vt:lpstr>Arial</vt:lpstr>
      <vt:lpstr>微软雅黑 Light</vt:lpstr>
      <vt:lpstr>Century Gothic</vt:lpstr>
      <vt:lpstr>腾祥铁山楷书简繁合集</vt:lpstr>
      <vt:lpstr>微软雅黑</vt:lpstr>
      <vt:lpstr>经典行书简</vt:lpstr>
      <vt:lpstr>思源黑体 CN Bold</vt:lpstr>
      <vt:lpstr>南宋书局体</vt:lpstr>
      <vt:lpstr>黑体</vt:lpstr>
      <vt:lpstr>思源黑体 CN Light</vt:lpstr>
      <vt:lpstr>等线</vt:lpstr>
      <vt:lpstr>Arial Unicode MS</vt:lpstr>
      <vt:lpstr>等线 Light</vt:lpstr>
      <vt:lpstr>Calibri</vt:lpstr>
      <vt:lpstr>Roboto Medium</vt:lpstr>
      <vt:lpstr>Calibri</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老油条PPT</dc:creator>
  <cp:lastModifiedBy>费树毅</cp:lastModifiedBy>
  <cp:revision>98</cp:revision>
  <dcterms:created xsi:type="dcterms:W3CDTF">2021-01-10T06:07:00Z</dcterms:created>
  <dcterms:modified xsi:type="dcterms:W3CDTF">2023-11-27T02:03:20Z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KSOTemplateUUID">
    <vt:lpwstr>v1.0_mb_vBdWHnxY0W2DduZLFZkflA==</vt:lpwstr>
  </property>
  <property fmtid="{D5CDD505-2E9C-101B-9397-08002B2CF9AE}" pid="4" name="ICV">
    <vt:lpwstr>612D4603B70C47E3A3E762DACFEF42E4_13</vt:lpwstr>
  </property>
</Properties>
</file>